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08466-4133-485C-B91C-CCA80EC857A7}" v="4" dt="2022-02-27T17:08:15.7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48" y="-22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B4A20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B4A200"/>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B4A20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57914" y="799044"/>
            <a:ext cx="6777570" cy="360680"/>
          </a:xfrm>
          <a:prstGeom prst="rect">
            <a:avLst/>
          </a:prstGeom>
        </p:spPr>
        <p:txBody>
          <a:bodyPr wrap="square" lIns="0" tIns="0" rIns="0" bIns="0">
            <a:spAutoFit/>
          </a:bodyPr>
          <a:lstStyle>
            <a:lvl1pPr>
              <a:defRPr sz="2200" b="0" i="0">
                <a:solidFill>
                  <a:srgbClr val="B4A200"/>
                </a:solidFill>
                <a:latin typeface="Tahoma"/>
                <a:cs typeface="Tahoma"/>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4.jp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jpg"/><Relationship Id="rId10" Type="http://schemas.openxmlformats.org/officeDocument/2006/relationships/image" Target="../media/image6.png"/><Relationship Id="rId4" Type="http://schemas.openxmlformats.org/officeDocument/2006/relationships/image" Target="../media/image15.jp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36345" y="1468805"/>
            <a:ext cx="2896235" cy="5904230"/>
          </a:xfrm>
          <a:custGeom>
            <a:avLst/>
            <a:gdLst/>
            <a:ahLst/>
            <a:cxnLst/>
            <a:rect l="l" t="t" r="r" b="b"/>
            <a:pathLst>
              <a:path w="2896234" h="5904230">
                <a:moveTo>
                  <a:pt x="0" y="5904001"/>
                </a:moveTo>
                <a:lnTo>
                  <a:pt x="2895663" y="5904001"/>
                </a:lnTo>
                <a:lnTo>
                  <a:pt x="2895663" y="0"/>
                </a:lnTo>
                <a:lnTo>
                  <a:pt x="0" y="0"/>
                </a:lnTo>
                <a:lnTo>
                  <a:pt x="0" y="5904001"/>
                </a:lnTo>
                <a:close/>
              </a:path>
            </a:pathLst>
          </a:custGeom>
          <a:solidFill>
            <a:srgbClr val="ECEAEA"/>
          </a:solidFill>
        </p:spPr>
        <p:txBody>
          <a:bodyPr wrap="square" lIns="0" tIns="0" rIns="0" bIns="0" rtlCol="0"/>
          <a:lstStyle/>
          <a:p>
            <a:endParaRPr/>
          </a:p>
        </p:txBody>
      </p:sp>
      <p:sp>
        <p:nvSpPr>
          <p:cNvPr id="3" name="object 3"/>
          <p:cNvSpPr/>
          <p:nvPr/>
        </p:nvSpPr>
        <p:spPr>
          <a:xfrm>
            <a:off x="3673792" y="3814339"/>
            <a:ext cx="3340050" cy="15415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413421" y="4769089"/>
            <a:ext cx="3278581" cy="255519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2"/>
            <a:ext cx="10692130" cy="353695"/>
          </a:xfrm>
          <a:custGeom>
            <a:avLst/>
            <a:gdLst/>
            <a:ahLst/>
            <a:cxnLst/>
            <a:rect l="l" t="t" r="r" b="b"/>
            <a:pathLst>
              <a:path w="10692130" h="353695">
                <a:moveTo>
                  <a:pt x="0" y="353314"/>
                </a:moveTo>
                <a:lnTo>
                  <a:pt x="10692003" y="353314"/>
                </a:lnTo>
                <a:lnTo>
                  <a:pt x="10692003" y="0"/>
                </a:lnTo>
                <a:lnTo>
                  <a:pt x="0" y="0"/>
                </a:lnTo>
                <a:lnTo>
                  <a:pt x="0" y="353314"/>
                </a:lnTo>
                <a:close/>
              </a:path>
            </a:pathLst>
          </a:custGeom>
          <a:solidFill>
            <a:srgbClr val="C7B43D"/>
          </a:solidFill>
        </p:spPr>
        <p:txBody>
          <a:bodyPr wrap="square" lIns="0" tIns="0" rIns="0" bIns="0" rtlCol="0"/>
          <a:lstStyle/>
          <a:p>
            <a:endParaRPr/>
          </a:p>
        </p:txBody>
      </p:sp>
      <p:sp>
        <p:nvSpPr>
          <p:cNvPr id="6" name="object 6"/>
          <p:cNvSpPr txBox="1"/>
          <p:nvPr/>
        </p:nvSpPr>
        <p:spPr>
          <a:xfrm>
            <a:off x="3315601" y="6004814"/>
            <a:ext cx="3917315" cy="1581843"/>
          </a:xfrm>
          <a:prstGeom prst="rect">
            <a:avLst/>
          </a:prstGeom>
          <a:solidFill>
            <a:srgbClr val="F4F3F3"/>
          </a:solidFill>
        </p:spPr>
        <p:txBody>
          <a:bodyPr vert="horz" wrap="square" lIns="0" tIns="6985" rIns="0" bIns="0" rtlCol="0">
            <a:spAutoFit/>
          </a:bodyPr>
          <a:lstStyle/>
          <a:p>
            <a:pPr>
              <a:lnSpc>
                <a:spcPct val="100000"/>
              </a:lnSpc>
              <a:spcBef>
                <a:spcPts val="55"/>
              </a:spcBef>
            </a:pPr>
            <a:endParaRPr sz="900" dirty="0">
              <a:latin typeface="Times New Roman"/>
              <a:cs typeface="Times New Roman"/>
            </a:endParaRPr>
          </a:p>
          <a:p>
            <a:pPr marL="93345">
              <a:lnSpc>
                <a:spcPct val="100000"/>
              </a:lnSpc>
            </a:pPr>
            <a:r>
              <a:rPr sz="1000" b="1" spc="-10" dirty="0">
                <a:solidFill>
                  <a:srgbClr val="717379"/>
                </a:solidFill>
                <a:latin typeface="Trebuchet MS"/>
                <a:cs typeface="Trebuchet MS"/>
              </a:rPr>
              <a:t>A</a:t>
            </a:r>
            <a:r>
              <a:rPr lang="de-CH" sz="1000" b="1" spc="-10" dirty="0">
                <a:solidFill>
                  <a:srgbClr val="717379"/>
                </a:solidFill>
                <a:latin typeface="Trebuchet MS"/>
                <a:cs typeface="Trebuchet MS"/>
              </a:rPr>
              <a:t>KTIVE WIRKSTOFFE</a:t>
            </a:r>
            <a:endParaRPr sz="1000" dirty="0">
              <a:latin typeface="Trebuchet MS"/>
              <a:cs typeface="Trebuchet MS"/>
            </a:endParaRPr>
          </a:p>
          <a:p>
            <a:pPr marL="93345" marR="107314">
              <a:lnSpc>
                <a:spcPts val="800"/>
              </a:lnSpc>
              <a:spcBef>
                <a:spcPts val="434"/>
              </a:spcBef>
            </a:pPr>
            <a:r>
              <a:rPr lang="de-DE" sz="800" spc="5" dirty="0">
                <a:solidFill>
                  <a:srgbClr val="717379"/>
                </a:solidFill>
                <a:latin typeface="Tahoma"/>
                <a:cs typeface="Tahoma"/>
              </a:rPr>
              <a:t>LAMINARIA EXTRACT Verringert die Ansammlung neuer Triglyceride und fördert den Abbau bereits gespeicherter Lipide. (Reduziert die Dicke des Fettgewebes.).</a:t>
            </a:r>
          </a:p>
          <a:p>
            <a:pPr marL="93345" marR="107314">
              <a:lnSpc>
                <a:spcPts val="800"/>
              </a:lnSpc>
              <a:spcBef>
                <a:spcPts val="434"/>
              </a:spcBef>
            </a:pPr>
            <a:endParaRPr lang="de-DE" sz="800" spc="5" dirty="0">
              <a:solidFill>
                <a:srgbClr val="717379"/>
              </a:solidFill>
              <a:latin typeface="Tahoma"/>
              <a:cs typeface="Tahoma"/>
            </a:endParaRPr>
          </a:p>
          <a:p>
            <a:pPr marL="93345" marR="107314">
              <a:lnSpc>
                <a:spcPts val="800"/>
              </a:lnSpc>
              <a:spcBef>
                <a:spcPts val="434"/>
              </a:spcBef>
            </a:pPr>
            <a:r>
              <a:rPr lang="de-DE" sz="800" spc="5" dirty="0">
                <a:solidFill>
                  <a:srgbClr val="717379"/>
                </a:solidFill>
                <a:latin typeface="Tahoma"/>
                <a:cs typeface="Tahoma"/>
              </a:rPr>
              <a:t>DECAPEPTIDE Fördert die Fettverbrennung durch den Organismus und verhindert die Reifung der Adipozyten.  (Reduziert die Normalisierungszeit des Körpers.).</a:t>
            </a:r>
          </a:p>
          <a:p>
            <a:pPr marL="93345" marR="107314">
              <a:lnSpc>
                <a:spcPts val="800"/>
              </a:lnSpc>
              <a:spcBef>
                <a:spcPts val="434"/>
              </a:spcBef>
            </a:pPr>
            <a:endParaRPr lang="de-DE" sz="800" spc="5" dirty="0">
              <a:solidFill>
                <a:srgbClr val="717379"/>
              </a:solidFill>
              <a:latin typeface="Tahoma"/>
              <a:cs typeface="Tahoma"/>
            </a:endParaRPr>
          </a:p>
          <a:p>
            <a:pPr marL="93345" marR="107314">
              <a:lnSpc>
                <a:spcPts val="800"/>
              </a:lnSpc>
              <a:spcBef>
                <a:spcPts val="434"/>
              </a:spcBef>
            </a:pPr>
            <a:r>
              <a:rPr lang="de-DE" sz="800" spc="5" dirty="0">
                <a:solidFill>
                  <a:srgbClr val="717379"/>
                </a:solidFill>
                <a:latin typeface="Tahoma"/>
                <a:cs typeface="Tahoma"/>
              </a:rPr>
              <a:t>ARTICHOKEXTRAKT Natürliches Drainagemittel, hilft, Fettknötchen aufzulösen. (Lindert Ödeme und begünstigt die Ausscheidung von Toxinen.).</a:t>
            </a:r>
          </a:p>
          <a:p>
            <a:pPr marL="93345" marR="109855">
              <a:lnSpc>
                <a:spcPts val="800"/>
              </a:lnSpc>
            </a:pPr>
            <a:endParaRPr sz="700" dirty="0">
              <a:latin typeface="Calibri"/>
              <a:cs typeface="Calibri"/>
            </a:endParaRPr>
          </a:p>
        </p:txBody>
      </p:sp>
      <p:sp>
        <p:nvSpPr>
          <p:cNvPr id="7" name="object 7"/>
          <p:cNvSpPr txBox="1"/>
          <p:nvPr/>
        </p:nvSpPr>
        <p:spPr>
          <a:xfrm>
            <a:off x="5509211" y="91466"/>
            <a:ext cx="4832985" cy="242374"/>
          </a:xfrm>
          <a:prstGeom prst="rect">
            <a:avLst/>
          </a:prstGeom>
        </p:spPr>
        <p:txBody>
          <a:bodyPr vert="horz" wrap="square" lIns="0" tIns="11430" rIns="0" bIns="0" rtlCol="0">
            <a:spAutoFit/>
          </a:bodyPr>
          <a:lstStyle/>
          <a:p>
            <a:pPr marL="12700">
              <a:lnSpc>
                <a:spcPct val="100000"/>
              </a:lnSpc>
              <a:spcBef>
                <a:spcPts val="90"/>
              </a:spcBef>
            </a:pPr>
            <a:r>
              <a:rPr sz="1500" spc="-65" dirty="0">
                <a:solidFill>
                  <a:srgbClr val="FFFFFF"/>
                </a:solidFill>
                <a:latin typeface="Tahoma"/>
                <a:cs typeface="Tahoma"/>
              </a:rPr>
              <a:t>DATA</a:t>
            </a:r>
            <a:r>
              <a:rPr sz="1500" spc="-100" dirty="0">
                <a:solidFill>
                  <a:srgbClr val="FFFFFF"/>
                </a:solidFill>
                <a:latin typeface="Tahoma"/>
                <a:cs typeface="Tahoma"/>
              </a:rPr>
              <a:t> </a:t>
            </a:r>
            <a:r>
              <a:rPr sz="1500" spc="20" dirty="0">
                <a:solidFill>
                  <a:srgbClr val="FFFFFF"/>
                </a:solidFill>
                <a:latin typeface="Tahoma"/>
                <a:cs typeface="Tahoma"/>
              </a:rPr>
              <a:t>SHEET</a:t>
            </a:r>
            <a:r>
              <a:rPr sz="1500" spc="-125" dirty="0">
                <a:solidFill>
                  <a:srgbClr val="FFFFFF"/>
                </a:solidFill>
                <a:latin typeface="Tahoma"/>
                <a:cs typeface="Tahoma"/>
              </a:rPr>
              <a:t> </a:t>
            </a:r>
            <a:r>
              <a:rPr sz="1500" b="1" spc="-130" dirty="0">
                <a:solidFill>
                  <a:srgbClr val="FFFFFF"/>
                </a:solidFill>
                <a:latin typeface="Trebuchet MS"/>
                <a:cs typeface="Trebuchet MS"/>
              </a:rPr>
              <a:t>·</a:t>
            </a:r>
            <a:r>
              <a:rPr sz="1500" b="1" spc="-105" dirty="0">
                <a:solidFill>
                  <a:srgbClr val="FFFFFF"/>
                </a:solidFill>
                <a:latin typeface="Trebuchet MS"/>
                <a:cs typeface="Trebuchet MS"/>
              </a:rPr>
              <a:t> </a:t>
            </a:r>
            <a:r>
              <a:rPr sz="1500" b="1" spc="15" dirty="0">
                <a:solidFill>
                  <a:srgbClr val="FFFFFF"/>
                </a:solidFill>
                <a:latin typeface="Trebuchet MS"/>
                <a:cs typeface="Trebuchet MS"/>
              </a:rPr>
              <a:t>ANTI-CELLULITE</a:t>
            </a:r>
            <a:r>
              <a:rPr sz="1500" b="1" spc="-110" dirty="0">
                <a:solidFill>
                  <a:srgbClr val="FFFFFF"/>
                </a:solidFill>
                <a:latin typeface="Trebuchet MS"/>
                <a:cs typeface="Trebuchet MS"/>
              </a:rPr>
              <a:t> </a:t>
            </a:r>
            <a:r>
              <a:rPr sz="1500" b="1" spc="50" dirty="0">
                <a:solidFill>
                  <a:srgbClr val="FFFFFF"/>
                </a:solidFill>
                <a:latin typeface="Trebuchet MS"/>
                <a:cs typeface="Trebuchet MS"/>
              </a:rPr>
              <a:t>SLIMMING</a:t>
            </a:r>
            <a:r>
              <a:rPr sz="1500" b="1" spc="-110" dirty="0">
                <a:solidFill>
                  <a:srgbClr val="FFFFFF"/>
                </a:solidFill>
                <a:latin typeface="Trebuchet MS"/>
                <a:cs typeface="Trebuchet MS"/>
              </a:rPr>
              <a:t> </a:t>
            </a:r>
            <a:r>
              <a:rPr sz="1500" b="1" spc="25" dirty="0">
                <a:solidFill>
                  <a:srgbClr val="FFFFFF"/>
                </a:solidFill>
                <a:latin typeface="Trebuchet MS"/>
                <a:cs typeface="Trebuchet MS"/>
              </a:rPr>
              <a:t>PROGRAMM</a:t>
            </a:r>
            <a:endParaRPr sz="1500" dirty="0">
              <a:latin typeface="Trebuchet MS"/>
              <a:cs typeface="Trebuchet MS"/>
            </a:endParaRPr>
          </a:p>
        </p:txBody>
      </p:sp>
      <p:sp>
        <p:nvSpPr>
          <p:cNvPr id="8" name="object 8"/>
          <p:cNvSpPr/>
          <p:nvPr/>
        </p:nvSpPr>
        <p:spPr>
          <a:xfrm>
            <a:off x="8922754" y="906075"/>
            <a:ext cx="1406245" cy="23395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910983" y="5071036"/>
            <a:ext cx="147955" cy="147955"/>
          </a:xfrm>
          <a:custGeom>
            <a:avLst/>
            <a:gdLst/>
            <a:ahLst/>
            <a:cxnLst/>
            <a:rect l="l" t="t" r="r" b="b"/>
            <a:pathLst>
              <a:path w="147954" h="147954">
                <a:moveTo>
                  <a:pt x="73952" y="0"/>
                </a:moveTo>
                <a:lnTo>
                  <a:pt x="45166" y="5811"/>
                </a:lnTo>
                <a:lnTo>
                  <a:pt x="21659" y="21659"/>
                </a:lnTo>
                <a:lnTo>
                  <a:pt x="5811" y="45166"/>
                </a:lnTo>
                <a:lnTo>
                  <a:pt x="0" y="73952"/>
                </a:lnTo>
                <a:lnTo>
                  <a:pt x="5811" y="102737"/>
                </a:lnTo>
                <a:lnTo>
                  <a:pt x="21659" y="126244"/>
                </a:lnTo>
                <a:lnTo>
                  <a:pt x="45166" y="142092"/>
                </a:lnTo>
                <a:lnTo>
                  <a:pt x="73952" y="147904"/>
                </a:lnTo>
                <a:lnTo>
                  <a:pt x="102737" y="142092"/>
                </a:lnTo>
                <a:lnTo>
                  <a:pt x="126244" y="126244"/>
                </a:lnTo>
                <a:lnTo>
                  <a:pt x="142092" y="102737"/>
                </a:lnTo>
                <a:lnTo>
                  <a:pt x="147904" y="73952"/>
                </a:lnTo>
                <a:lnTo>
                  <a:pt x="142092" y="45166"/>
                </a:lnTo>
                <a:lnTo>
                  <a:pt x="126244" y="21659"/>
                </a:lnTo>
                <a:lnTo>
                  <a:pt x="102737" y="5811"/>
                </a:lnTo>
                <a:lnTo>
                  <a:pt x="73952" y="0"/>
                </a:lnTo>
                <a:close/>
              </a:path>
            </a:pathLst>
          </a:custGeom>
          <a:solidFill>
            <a:srgbClr val="FFFFFF"/>
          </a:solidFill>
        </p:spPr>
        <p:txBody>
          <a:bodyPr wrap="square" lIns="0" tIns="0" rIns="0" bIns="0" rtlCol="0"/>
          <a:lstStyle/>
          <a:p>
            <a:endParaRPr/>
          </a:p>
        </p:txBody>
      </p:sp>
      <p:sp>
        <p:nvSpPr>
          <p:cNvPr id="10" name="object 10"/>
          <p:cNvSpPr/>
          <p:nvPr/>
        </p:nvSpPr>
        <p:spPr>
          <a:xfrm>
            <a:off x="5999367" y="5152231"/>
            <a:ext cx="59690" cy="65405"/>
          </a:xfrm>
          <a:custGeom>
            <a:avLst/>
            <a:gdLst/>
            <a:ahLst/>
            <a:cxnLst/>
            <a:rect l="l" t="t" r="r" b="b"/>
            <a:pathLst>
              <a:path w="59689" h="65404">
                <a:moveTo>
                  <a:pt x="0" y="65303"/>
                </a:moveTo>
                <a:lnTo>
                  <a:pt x="22139" y="57046"/>
                </a:lnTo>
                <a:lnTo>
                  <a:pt x="40252" y="42538"/>
                </a:lnTo>
                <a:lnTo>
                  <a:pt x="53031" y="23087"/>
                </a:lnTo>
                <a:lnTo>
                  <a:pt x="59169" y="0"/>
                </a:lnTo>
              </a:path>
            </a:pathLst>
          </a:custGeom>
          <a:ln w="7429">
            <a:solidFill>
              <a:srgbClr val="353334"/>
            </a:solidFill>
            <a:prstDash val="dot"/>
          </a:ln>
        </p:spPr>
        <p:txBody>
          <a:bodyPr wrap="square" lIns="0" tIns="0" rIns="0" bIns="0" rtlCol="0"/>
          <a:lstStyle/>
          <a:p>
            <a:endParaRPr/>
          </a:p>
        </p:txBody>
      </p:sp>
      <p:sp>
        <p:nvSpPr>
          <p:cNvPr id="11" name="object 11"/>
          <p:cNvSpPr/>
          <p:nvPr/>
        </p:nvSpPr>
        <p:spPr>
          <a:xfrm>
            <a:off x="5992179" y="5071385"/>
            <a:ext cx="65405" cy="59690"/>
          </a:xfrm>
          <a:custGeom>
            <a:avLst/>
            <a:gdLst/>
            <a:ahLst/>
            <a:cxnLst/>
            <a:rect l="l" t="t" r="r" b="b"/>
            <a:pathLst>
              <a:path w="65404" h="59689">
                <a:moveTo>
                  <a:pt x="65303" y="59169"/>
                </a:moveTo>
                <a:lnTo>
                  <a:pt x="57046" y="37029"/>
                </a:lnTo>
                <a:lnTo>
                  <a:pt x="42538" y="18916"/>
                </a:lnTo>
                <a:lnTo>
                  <a:pt x="23087" y="6137"/>
                </a:lnTo>
                <a:lnTo>
                  <a:pt x="0" y="0"/>
                </a:lnTo>
              </a:path>
            </a:pathLst>
          </a:custGeom>
          <a:ln w="7429">
            <a:solidFill>
              <a:srgbClr val="353334"/>
            </a:solidFill>
            <a:prstDash val="dot"/>
          </a:ln>
        </p:spPr>
        <p:txBody>
          <a:bodyPr wrap="square" lIns="0" tIns="0" rIns="0" bIns="0" rtlCol="0"/>
          <a:lstStyle/>
          <a:p>
            <a:endParaRPr/>
          </a:p>
        </p:txBody>
      </p:sp>
      <p:sp>
        <p:nvSpPr>
          <p:cNvPr id="12" name="object 12"/>
          <p:cNvSpPr/>
          <p:nvPr/>
        </p:nvSpPr>
        <p:spPr>
          <a:xfrm>
            <a:off x="5911335" y="5072439"/>
            <a:ext cx="59690" cy="65405"/>
          </a:xfrm>
          <a:custGeom>
            <a:avLst/>
            <a:gdLst/>
            <a:ahLst/>
            <a:cxnLst/>
            <a:rect l="l" t="t" r="r" b="b"/>
            <a:pathLst>
              <a:path w="59689" h="65404">
                <a:moveTo>
                  <a:pt x="59169" y="0"/>
                </a:moveTo>
                <a:lnTo>
                  <a:pt x="37029" y="8256"/>
                </a:lnTo>
                <a:lnTo>
                  <a:pt x="18916" y="22764"/>
                </a:lnTo>
                <a:lnTo>
                  <a:pt x="6137" y="42215"/>
                </a:lnTo>
                <a:lnTo>
                  <a:pt x="0" y="65303"/>
                </a:lnTo>
              </a:path>
            </a:pathLst>
          </a:custGeom>
          <a:ln w="7429">
            <a:solidFill>
              <a:srgbClr val="353334"/>
            </a:solidFill>
            <a:prstDash val="dot"/>
          </a:ln>
        </p:spPr>
        <p:txBody>
          <a:bodyPr wrap="square" lIns="0" tIns="0" rIns="0" bIns="0" rtlCol="0"/>
          <a:lstStyle/>
          <a:p>
            <a:endParaRPr/>
          </a:p>
        </p:txBody>
      </p:sp>
      <p:sp>
        <p:nvSpPr>
          <p:cNvPr id="13" name="object 13"/>
          <p:cNvSpPr/>
          <p:nvPr/>
        </p:nvSpPr>
        <p:spPr>
          <a:xfrm>
            <a:off x="5912388" y="5159418"/>
            <a:ext cx="65405" cy="59690"/>
          </a:xfrm>
          <a:custGeom>
            <a:avLst/>
            <a:gdLst/>
            <a:ahLst/>
            <a:cxnLst/>
            <a:rect l="l" t="t" r="r" b="b"/>
            <a:pathLst>
              <a:path w="65404" h="59689">
                <a:moveTo>
                  <a:pt x="0" y="0"/>
                </a:moveTo>
                <a:lnTo>
                  <a:pt x="8256" y="22139"/>
                </a:lnTo>
                <a:lnTo>
                  <a:pt x="22764" y="40252"/>
                </a:lnTo>
                <a:lnTo>
                  <a:pt x="42215" y="53031"/>
                </a:lnTo>
                <a:lnTo>
                  <a:pt x="65303" y="59169"/>
                </a:lnTo>
              </a:path>
            </a:pathLst>
          </a:custGeom>
          <a:ln w="7429">
            <a:solidFill>
              <a:srgbClr val="353334"/>
            </a:solidFill>
            <a:prstDash val="dot"/>
          </a:ln>
        </p:spPr>
        <p:txBody>
          <a:bodyPr wrap="square" lIns="0" tIns="0" rIns="0" bIns="0" rtlCol="0"/>
          <a:lstStyle/>
          <a:p>
            <a:endParaRPr/>
          </a:p>
        </p:txBody>
      </p:sp>
      <p:sp>
        <p:nvSpPr>
          <p:cNvPr id="14" name="object 14"/>
          <p:cNvSpPr/>
          <p:nvPr/>
        </p:nvSpPr>
        <p:spPr>
          <a:xfrm>
            <a:off x="6058890" y="51449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5" name="object 15"/>
          <p:cNvSpPr/>
          <p:nvPr/>
        </p:nvSpPr>
        <p:spPr>
          <a:xfrm>
            <a:off x="5984938" y="507103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6" name="object 16"/>
          <p:cNvSpPr/>
          <p:nvPr/>
        </p:nvSpPr>
        <p:spPr>
          <a:xfrm>
            <a:off x="5910986" y="51449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7" name="object 17"/>
          <p:cNvSpPr/>
          <p:nvPr/>
        </p:nvSpPr>
        <p:spPr>
          <a:xfrm>
            <a:off x="5984938" y="5218939"/>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18" name="object 18"/>
          <p:cNvSpPr txBox="1"/>
          <p:nvPr/>
        </p:nvSpPr>
        <p:spPr>
          <a:xfrm>
            <a:off x="5950201" y="5077681"/>
            <a:ext cx="69215" cy="126364"/>
          </a:xfrm>
          <a:prstGeom prst="rect">
            <a:avLst/>
          </a:prstGeom>
        </p:spPr>
        <p:txBody>
          <a:bodyPr vert="horz" wrap="square" lIns="0" tIns="13335" rIns="0" bIns="0" rtlCol="0">
            <a:spAutoFit/>
          </a:bodyPr>
          <a:lstStyle/>
          <a:p>
            <a:pPr marL="12700">
              <a:lnSpc>
                <a:spcPct val="100000"/>
              </a:lnSpc>
              <a:spcBef>
                <a:spcPts val="105"/>
              </a:spcBef>
            </a:pPr>
            <a:r>
              <a:rPr sz="650" spc="-15" dirty="0">
                <a:solidFill>
                  <a:srgbClr val="353334"/>
                </a:solidFill>
                <a:latin typeface="Tahoma"/>
                <a:cs typeface="Tahoma"/>
              </a:rPr>
              <a:t>1</a:t>
            </a:r>
            <a:endParaRPr sz="650">
              <a:latin typeface="Tahoma"/>
              <a:cs typeface="Tahoma"/>
            </a:endParaRPr>
          </a:p>
        </p:txBody>
      </p:sp>
      <p:sp>
        <p:nvSpPr>
          <p:cNvPr id="19" name="object 19"/>
          <p:cNvSpPr/>
          <p:nvPr/>
        </p:nvSpPr>
        <p:spPr>
          <a:xfrm>
            <a:off x="5511384" y="5071036"/>
            <a:ext cx="147955" cy="147955"/>
          </a:xfrm>
          <a:custGeom>
            <a:avLst/>
            <a:gdLst/>
            <a:ahLst/>
            <a:cxnLst/>
            <a:rect l="l" t="t" r="r" b="b"/>
            <a:pathLst>
              <a:path w="147954" h="147954">
                <a:moveTo>
                  <a:pt x="73952" y="0"/>
                </a:moveTo>
                <a:lnTo>
                  <a:pt x="45166" y="5811"/>
                </a:lnTo>
                <a:lnTo>
                  <a:pt x="21659" y="21659"/>
                </a:lnTo>
                <a:lnTo>
                  <a:pt x="5811" y="45166"/>
                </a:lnTo>
                <a:lnTo>
                  <a:pt x="0" y="73952"/>
                </a:lnTo>
                <a:lnTo>
                  <a:pt x="5811" y="102737"/>
                </a:lnTo>
                <a:lnTo>
                  <a:pt x="21659" y="126244"/>
                </a:lnTo>
                <a:lnTo>
                  <a:pt x="45166" y="142092"/>
                </a:lnTo>
                <a:lnTo>
                  <a:pt x="73952" y="147904"/>
                </a:lnTo>
                <a:lnTo>
                  <a:pt x="102737" y="142092"/>
                </a:lnTo>
                <a:lnTo>
                  <a:pt x="126244" y="126244"/>
                </a:lnTo>
                <a:lnTo>
                  <a:pt x="142092" y="102737"/>
                </a:lnTo>
                <a:lnTo>
                  <a:pt x="147904" y="73952"/>
                </a:lnTo>
                <a:lnTo>
                  <a:pt x="142092" y="45166"/>
                </a:lnTo>
                <a:lnTo>
                  <a:pt x="126244" y="21659"/>
                </a:lnTo>
                <a:lnTo>
                  <a:pt x="102737" y="5811"/>
                </a:lnTo>
                <a:lnTo>
                  <a:pt x="73952" y="0"/>
                </a:lnTo>
                <a:close/>
              </a:path>
            </a:pathLst>
          </a:custGeom>
          <a:solidFill>
            <a:srgbClr val="FFFFFF"/>
          </a:solidFill>
        </p:spPr>
        <p:txBody>
          <a:bodyPr wrap="square" lIns="0" tIns="0" rIns="0" bIns="0" rtlCol="0"/>
          <a:lstStyle/>
          <a:p>
            <a:endParaRPr/>
          </a:p>
        </p:txBody>
      </p:sp>
      <p:sp>
        <p:nvSpPr>
          <p:cNvPr id="20" name="object 20"/>
          <p:cNvSpPr/>
          <p:nvPr/>
        </p:nvSpPr>
        <p:spPr>
          <a:xfrm>
            <a:off x="5599767" y="5152231"/>
            <a:ext cx="59690" cy="65405"/>
          </a:xfrm>
          <a:custGeom>
            <a:avLst/>
            <a:gdLst/>
            <a:ahLst/>
            <a:cxnLst/>
            <a:rect l="l" t="t" r="r" b="b"/>
            <a:pathLst>
              <a:path w="59689" h="65404">
                <a:moveTo>
                  <a:pt x="0" y="65303"/>
                </a:moveTo>
                <a:lnTo>
                  <a:pt x="22139" y="57046"/>
                </a:lnTo>
                <a:lnTo>
                  <a:pt x="40252" y="42538"/>
                </a:lnTo>
                <a:lnTo>
                  <a:pt x="53031" y="23087"/>
                </a:lnTo>
                <a:lnTo>
                  <a:pt x="59169" y="0"/>
                </a:lnTo>
              </a:path>
            </a:pathLst>
          </a:custGeom>
          <a:ln w="7429">
            <a:solidFill>
              <a:srgbClr val="353334"/>
            </a:solidFill>
            <a:prstDash val="dot"/>
          </a:ln>
        </p:spPr>
        <p:txBody>
          <a:bodyPr wrap="square" lIns="0" tIns="0" rIns="0" bIns="0" rtlCol="0"/>
          <a:lstStyle/>
          <a:p>
            <a:endParaRPr/>
          </a:p>
        </p:txBody>
      </p:sp>
      <p:sp>
        <p:nvSpPr>
          <p:cNvPr id="21" name="object 21"/>
          <p:cNvSpPr/>
          <p:nvPr/>
        </p:nvSpPr>
        <p:spPr>
          <a:xfrm>
            <a:off x="5592579" y="5071385"/>
            <a:ext cx="65405" cy="59690"/>
          </a:xfrm>
          <a:custGeom>
            <a:avLst/>
            <a:gdLst/>
            <a:ahLst/>
            <a:cxnLst/>
            <a:rect l="l" t="t" r="r" b="b"/>
            <a:pathLst>
              <a:path w="65404" h="59689">
                <a:moveTo>
                  <a:pt x="65303" y="59169"/>
                </a:moveTo>
                <a:lnTo>
                  <a:pt x="57046" y="37029"/>
                </a:lnTo>
                <a:lnTo>
                  <a:pt x="42538" y="18916"/>
                </a:lnTo>
                <a:lnTo>
                  <a:pt x="23087" y="6137"/>
                </a:lnTo>
                <a:lnTo>
                  <a:pt x="0" y="0"/>
                </a:lnTo>
              </a:path>
            </a:pathLst>
          </a:custGeom>
          <a:ln w="7429">
            <a:solidFill>
              <a:srgbClr val="353334"/>
            </a:solidFill>
            <a:prstDash val="dot"/>
          </a:ln>
        </p:spPr>
        <p:txBody>
          <a:bodyPr wrap="square" lIns="0" tIns="0" rIns="0" bIns="0" rtlCol="0"/>
          <a:lstStyle/>
          <a:p>
            <a:endParaRPr/>
          </a:p>
        </p:txBody>
      </p:sp>
      <p:sp>
        <p:nvSpPr>
          <p:cNvPr id="22" name="object 22"/>
          <p:cNvSpPr/>
          <p:nvPr/>
        </p:nvSpPr>
        <p:spPr>
          <a:xfrm>
            <a:off x="5511735" y="5072439"/>
            <a:ext cx="59690" cy="65405"/>
          </a:xfrm>
          <a:custGeom>
            <a:avLst/>
            <a:gdLst/>
            <a:ahLst/>
            <a:cxnLst/>
            <a:rect l="l" t="t" r="r" b="b"/>
            <a:pathLst>
              <a:path w="59689" h="65404">
                <a:moveTo>
                  <a:pt x="59169" y="0"/>
                </a:moveTo>
                <a:lnTo>
                  <a:pt x="37029" y="8256"/>
                </a:lnTo>
                <a:lnTo>
                  <a:pt x="18916" y="22764"/>
                </a:lnTo>
                <a:lnTo>
                  <a:pt x="6137" y="42215"/>
                </a:lnTo>
                <a:lnTo>
                  <a:pt x="0" y="65303"/>
                </a:lnTo>
              </a:path>
            </a:pathLst>
          </a:custGeom>
          <a:ln w="7429">
            <a:solidFill>
              <a:srgbClr val="353334"/>
            </a:solidFill>
            <a:prstDash val="dot"/>
          </a:ln>
        </p:spPr>
        <p:txBody>
          <a:bodyPr wrap="square" lIns="0" tIns="0" rIns="0" bIns="0" rtlCol="0"/>
          <a:lstStyle/>
          <a:p>
            <a:endParaRPr/>
          </a:p>
        </p:txBody>
      </p:sp>
      <p:sp>
        <p:nvSpPr>
          <p:cNvPr id="23" name="object 23"/>
          <p:cNvSpPr/>
          <p:nvPr/>
        </p:nvSpPr>
        <p:spPr>
          <a:xfrm>
            <a:off x="5512789" y="5159418"/>
            <a:ext cx="65405" cy="59690"/>
          </a:xfrm>
          <a:custGeom>
            <a:avLst/>
            <a:gdLst/>
            <a:ahLst/>
            <a:cxnLst/>
            <a:rect l="l" t="t" r="r" b="b"/>
            <a:pathLst>
              <a:path w="65404" h="59689">
                <a:moveTo>
                  <a:pt x="0" y="0"/>
                </a:moveTo>
                <a:lnTo>
                  <a:pt x="8256" y="22139"/>
                </a:lnTo>
                <a:lnTo>
                  <a:pt x="22764" y="40252"/>
                </a:lnTo>
                <a:lnTo>
                  <a:pt x="42215" y="53031"/>
                </a:lnTo>
                <a:lnTo>
                  <a:pt x="65303" y="59169"/>
                </a:lnTo>
              </a:path>
            </a:pathLst>
          </a:custGeom>
          <a:ln w="7429">
            <a:solidFill>
              <a:srgbClr val="353334"/>
            </a:solidFill>
            <a:prstDash val="dot"/>
          </a:ln>
        </p:spPr>
        <p:txBody>
          <a:bodyPr wrap="square" lIns="0" tIns="0" rIns="0" bIns="0" rtlCol="0"/>
          <a:lstStyle/>
          <a:p>
            <a:endParaRPr/>
          </a:p>
        </p:txBody>
      </p:sp>
      <p:sp>
        <p:nvSpPr>
          <p:cNvPr id="24" name="object 24"/>
          <p:cNvSpPr/>
          <p:nvPr/>
        </p:nvSpPr>
        <p:spPr>
          <a:xfrm>
            <a:off x="5659290" y="51449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5" name="object 25"/>
          <p:cNvSpPr/>
          <p:nvPr/>
        </p:nvSpPr>
        <p:spPr>
          <a:xfrm>
            <a:off x="5585338" y="507103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6" name="object 26"/>
          <p:cNvSpPr/>
          <p:nvPr/>
        </p:nvSpPr>
        <p:spPr>
          <a:xfrm>
            <a:off x="5511386" y="514498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7" name="object 27"/>
          <p:cNvSpPr/>
          <p:nvPr/>
        </p:nvSpPr>
        <p:spPr>
          <a:xfrm>
            <a:off x="5585338" y="5218939"/>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28" name="object 28"/>
          <p:cNvSpPr txBox="1"/>
          <p:nvPr/>
        </p:nvSpPr>
        <p:spPr>
          <a:xfrm>
            <a:off x="5550601" y="5077681"/>
            <a:ext cx="69215" cy="126364"/>
          </a:xfrm>
          <a:prstGeom prst="rect">
            <a:avLst/>
          </a:prstGeom>
        </p:spPr>
        <p:txBody>
          <a:bodyPr vert="horz" wrap="square" lIns="0" tIns="13335" rIns="0" bIns="0" rtlCol="0">
            <a:spAutoFit/>
          </a:bodyPr>
          <a:lstStyle/>
          <a:p>
            <a:pPr marL="12700">
              <a:lnSpc>
                <a:spcPct val="100000"/>
              </a:lnSpc>
              <a:spcBef>
                <a:spcPts val="105"/>
              </a:spcBef>
            </a:pPr>
            <a:r>
              <a:rPr sz="650" spc="-15" dirty="0">
                <a:solidFill>
                  <a:srgbClr val="353334"/>
                </a:solidFill>
                <a:latin typeface="Tahoma"/>
                <a:cs typeface="Tahoma"/>
              </a:rPr>
              <a:t>2</a:t>
            </a:r>
            <a:endParaRPr sz="650">
              <a:latin typeface="Tahoma"/>
              <a:cs typeface="Tahoma"/>
            </a:endParaRPr>
          </a:p>
        </p:txBody>
      </p:sp>
      <p:sp>
        <p:nvSpPr>
          <p:cNvPr id="29" name="object 29"/>
          <p:cNvSpPr/>
          <p:nvPr/>
        </p:nvSpPr>
        <p:spPr>
          <a:xfrm>
            <a:off x="5984834" y="4964595"/>
            <a:ext cx="0" cy="86360"/>
          </a:xfrm>
          <a:custGeom>
            <a:avLst/>
            <a:gdLst/>
            <a:ahLst/>
            <a:cxnLst/>
            <a:rect l="l" t="t" r="r" b="b"/>
            <a:pathLst>
              <a:path h="86360">
                <a:moveTo>
                  <a:pt x="0" y="0"/>
                </a:moveTo>
                <a:lnTo>
                  <a:pt x="0" y="85953"/>
                </a:lnTo>
              </a:path>
            </a:pathLst>
          </a:custGeom>
          <a:ln w="7429">
            <a:solidFill>
              <a:srgbClr val="353334"/>
            </a:solidFill>
            <a:prstDash val="dot"/>
          </a:ln>
        </p:spPr>
        <p:txBody>
          <a:bodyPr wrap="square" lIns="0" tIns="0" rIns="0" bIns="0" rtlCol="0"/>
          <a:lstStyle/>
          <a:p>
            <a:endParaRPr/>
          </a:p>
        </p:txBody>
      </p:sp>
      <p:sp>
        <p:nvSpPr>
          <p:cNvPr id="30" name="object 30"/>
          <p:cNvSpPr/>
          <p:nvPr/>
        </p:nvSpPr>
        <p:spPr>
          <a:xfrm>
            <a:off x="5984834" y="494896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1" name="object 31"/>
          <p:cNvSpPr/>
          <p:nvPr/>
        </p:nvSpPr>
        <p:spPr>
          <a:xfrm>
            <a:off x="5984834" y="505836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2" name="object 32"/>
          <p:cNvSpPr/>
          <p:nvPr/>
        </p:nvSpPr>
        <p:spPr>
          <a:xfrm>
            <a:off x="5585233" y="4964595"/>
            <a:ext cx="0" cy="86360"/>
          </a:xfrm>
          <a:custGeom>
            <a:avLst/>
            <a:gdLst/>
            <a:ahLst/>
            <a:cxnLst/>
            <a:rect l="l" t="t" r="r" b="b"/>
            <a:pathLst>
              <a:path h="86360">
                <a:moveTo>
                  <a:pt x="0" y="0"/>
                </a:moveTo>
                <a:lnTo>
                  <a:pt x="0" y="85953"/>
                </a:lnTo>
              </a:path>
            </a:pathLst>
          </a:custGeom>
          <a:ln w="7429">
            <a:solidFill>
              <a:srgbClr val="353334"/>
            </a:solidFill>
            <a:prstDash val="dot"/>
          </a:ln>
        </p:spPr>
        <p:txBody>
          <a:bodyPr wrap="square" lIns="0" tIns="0" rIns="0" bIns="0" rtlCol="0"/>
          <a:lstStyle/>
          <a:p>
            <a:endParaRPr/>
          </a:p>
        </p:txBody>
      </p:sp>
      <p:sp>
        <p:nvSpPr>
          <p:cNvPr id="33" name="object 33"/>
          <p:cNvSpPr/>
          <p:nvPr/>
        </p:nvSpPr>
        <p:spPr>
          <a:xfrm>
            <a:off x="5585233" y="4948967"/>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4" name="object 34"/>
          <p:cNvSpPr/>
          <p:nvPr/>
        </p:nvSpPr>
        <p:spPr>
          <a:xfrm>
            <a:off x="5585233" y="5058365"/>
            <a:ext cx="0" cy="0"/>
          </a:xfrm>
          <a:custGeom>
            <a:avLst/>
            <a:gdLst/>
            <a:ahLst/>
            <a:cxnLst/>
            <a:rect l="l" t="t" r="r" b="b"/>
            <a:pathLst>
              <a:path>
                <a:moveTo>
                  <a:pt x="0" y="0"/>
                </a:moveTo>
                <a:lnTo>
                  <a:pt x="0" y="0"/>
                </a:lnTo>
              </a:path>
            </a:pathLst>
          </a:custGeom>
          <a:ln w="7429">
            <a:solidFill>
              <a:srgbClr val="353334"/>
            </a:solidFill>
          </a:ln>
        </p:spPr>
        <p:txBody>
          <a:bodyPr wrap="square" lIns="0" tIns="0" rIns="0" bIns="0" rtlCol="0"/>
          <a:lstStyle/>
          <a:p>
            <a:endParaRPr/>
          </a:p>
        </p:txBody>
      </p:sp>
      <p:sp>
        <p:nvSpPr>
          <p:cNvPr id="35" name="object 35"/>
          <p:cNvSpPr/>
          <p:nvPr/>
        </p:nvSpPr>
        <p:spPr>
          <a:xfrm>
            <a:off x="380311" y="544495"/>
            <a:ext cx="205803" cy="245960"/>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658437" y="78220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37" name="object 37"/>
          <p:cNvSpPr/>
          <p:nvPr/>
        </p:nvSpPr>
        <p:spPr>
          <a:xfrm>
            <a:off x="667727" y="674886"/>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38" name="object 38"/>
          <p:cNvSpPr/>
          <p:nvPr/>
        </p:nvSpPr>
        <p:spPr>
          <a:xfrm>
            <a:off x="658437" y="666631"/>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39" name="object 39"/>
          <p:cNvSpPr/>
          <p:nvPr/>
        </p:nvSpPr>
        <p:spPr>
          <a:xfrm>
            <a:off x="667727" y="560586"/>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40" name="object 40"/>
          <p:cNvSpPr/>
          <p:nvPr/>
        </p:nvSpPr>
        <p:spPr>
          <a:xfrm>
            <a:off x="658437" y="55233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41" name="object 41"/>
          <p:cNvSpPr/>
          <p:nvPr/>
        </p:nvSpPr>
        <p:spPr>
          <a:xfrm>
            <a:off x="840497" y="542415"/>
            <a:ext cx="164185" cy="250113"/>
          </a:xfrm>
          <a:prstGeom prst="rect">
            <a:avLst/>
          </a:prstGeom>
          <a:blipFill>
            <a:blip r:embed="rId6" cstate="print"/>
            <a:stretch>
              <a:fillRect/>
            </a:stretch>
          </a:blipFill>
        </p:spPr>
        <p:txBody>
          <a:bodyPr wrap="square" lIns="0" tIns="0" rIns="0" bIns="0" rtlCol="0"/>
          <a:lstStyle/>
          <a:p>
            <a:endParaRPr/>
          </a:p>
        </p:txBody>
      </p:sp>
      <p:sp>
        <p:nvSpPr>
          <p:cNvPr id="42" name="object 42"/>
          <p:cNvSpPr/>
          <p:nvPr/>
        </p:nvSpPr>
        <p:spPr>
          <a:xfrm>
            <a:off x="1049795" y="542418"/>
            <a:ext cx="167932" cy="250113"/>
          </a:xfrm>
          <a:prstGeom prst="rect">
            <a:avLst/>
          </a:prstGeom>
          <a:blipFill>
            <a:blip r:embed="rId7" cstate="print"/>
            <a:stretch>
              <a:fillRect/>
            </a:stretch>
          </a:blipFill>
        </p:spPr>
        <p:txBody>
          <a:bodyPr wrap="square" lIns="0" tIns="0" rIns="0" bIns="0" rtlCol="0"/>
          <a:lstStyle/>
          <a:p>
            <a:endParaRPr/>
          </a:p>
        </p:txBody>
      </p:sp>
      <p:sp>
        <p:nvSpPr>
          <p:cNvPr id="43" name="object 43"/>
          <p:cNvSpPr/>
          <p:nvPr/>
        </p:nvSpPr>
        <p:spPr>
          <a:xfrm>
            <a:off x="360001" y="839619"/>
            <a:ext cx="164147" cy="250113"/>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569269" y="839619"/>
            <a:ext cx="167259" cy="250113"/>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806405" y="841692"/>
            <a:ext cx="0" cy="246379"/>
          </a:xfrm>
          <a:custGeom>
            <a:avLst/>
            <a:gdLst/>
            <a:ahLst/>
            <a:cxnLst/>
            <a:rect l="l" t="t" r="r" b="b"/>
            <a:pathLst>
              <a:path h="246380">
                <a:moveTo>
                  <a:pt x="0" y="0"/>
                </a:moveTo>
                <a:lnTo>
                  <a:pt x="0" y="245960"/>
                </a:lnTo>
              </a:path>
            </a:pathLst>
          </a:custGeom>
          <a:ln w="18580">
            <a:solidFill>
              <a:srgbClr val="353334"/>
            </a:solidFill>
          </a:ln>
        </p:spPr>
        <p:txBody>
          <a:bodyPr wrap="square" lIns="0" tIns="0" rIns="0" bIns="0" rtlCol="0"/>
          <a:lstStyle/>
          <a:p>
            <a:endParaRPr/>
          </a:p>
        </p:txBody>
      </p:sp>
      <p:sp>
        <p:nvSpPr>
          <p:cNvPr id="46" name="object 46"/>
          <p:cNvSpPr/>
          <p:nvPr/>
        </p:nvSpPr>
        <p:spPr>
          <a:xfrm>
            <a:off x="887994"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47" name="object 47"/>
          <p:cNvSpPr/>
          <p:nvPr/>
        </p:nvSpPr>
        <p:spPr>
          <a:xfrm>
            <a:off x="897284"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48" name="object 48"/>
          <p:cNvSpPr/>
          <p:nvPr/>
        </p:nvSpPr>
        <p:spPr>
          <a:xfrm>
            <a:off x="887994" y="963834"/>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49" name="object 49"/>
          <p:cNvSpPr/>
          <p:nvPr/>
        </p:nvSpPr>
        <p:spPr>
          <a:xfrm>
            <a:off x="897284"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50" name="object 50"/>
          <p:cNvSpPr/>
          <p:nvPr/>
        </p:nvSpPr>
        <p:spPr>
          <a:xfrm>
            <a:off x="887994"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51" name="object 51"/>
          <p:cNvSpPr/>
          <p:nvPr/>
        </p:nvSpPr>
        <p:spPr>
          <a:xfrm>
            <a:off x="1090372" y="841698"/>
            <a:ext cx="178612" cy="245960"/>
          </a:xfrm>
          <a:prstGeom prst="rect">
            <a:avLst/>
          </a:prstGeom>
          <a:blipFill>
            <a:blip r:embed="rId10" cstate="print"/>
            <a:stretch>
              <a:fillRect/>
            </a:stretch>
          </a:blipFill>
        </p:spPr>
        <p:txBody>
          <a:bodyPr wrap="square" lIns="0" tIns="0" rIns="0" bIns="0" rtlCol="0"/>
          <a:lstStyle/>
          <a:p>
            <a:endParaRPr/>
          </a:p>
        </p:txBody>
      </p:sp>
      <p:sp>
        <p:nvSpPr>
          <p:cNvPr id="52" name="object 52"/>
          <p:cNvSpPr/>
          <p:nvPr/>
        </p:nvSpPr>
        <p:spPr>
          <a:xfrm>
            <a:off x="1331638" y="839619"/>
            <a:ext cx="167271" cy="250113"/>
          </a:xfrm>
          <a:prstGeom prst="rect">
            <a:avLst/>
          </a:prstGeom>
          <a:blipFill>
            <a:blip r:embed="rId11" cstate="print"/>
            <a:stretch>
              <a:fillRect/>
            </a:stretch>
          </a:blipFill>
        </p:spPr>
        <p:txBody>
          <a:bodyPr wrap="square" lIns="0" tIns="0" rIns="0" bIns="0" rtlCol="0"/>
          <a:lstStyle/>
          <a:p>
            <a:endParaRPr/>
          </a:p>
        </p:txBody>
      </p:sp>
      <p:sp>
        <p:nvSpPr>
          <p:cNvPr id="53" name="object 53"/>
          <p:cNvSpPr/>
          <p:nvPr/>
        </p:nvSpPr>
        <p:spPr>
          <a:xfrm>
            <a:off x="1559488"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54" name="object 54"/>
          <p:cNvSpPr/>
          <p:nvPr/>
        </p:nvSpPr>
        <p:spPr>
          <a:xfrm>
            <a:off x="1568778"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55" name="object 55"/>
          <p:cNvSpPr/>
          <p:nvPr/>
        </p:nvSpPr>
        <p:spPr>
          <a:xfrm>
            <a:off x="1559488" y="963834"/>
            <a:ext cx="129539" cy="0"/>
          </a:xfrm>
          <a:custGeom>
            <a:avLst/>
            <a:gdLst/>
            <a:ahLst/>
            <a:cxnLst/>
            <a:rect l="l" t="t" r="r" b="b"/>
            <a:pathLst>
              <a:path w="129539">
                <a:moveTo>
                  <a:pt x="0" y="0"/>
                </a:moveTo>
                <a:lnTo>
                  <a:pt x="129412" y="0"/>
                </a:lnTo>
              </a:path>
            </a:pathLst>
          </a:custGeom>
          <a:ln w="16509">
            <a:solidFill>
              <a:srgbClr val="353334"/>
            </a:solidFill>
          </a:ln>
        </p:spPr>
        <p:txBody>
          <a:bodyPr wrap="square" lIns="0" tIns="0" rIns="0" bIns="0" rtlCol="0"/>
          <a:lstStyle/>
          <a:p>
            <a:endParaRPr/>
          </a:p>
        </p:txBody>
      </p:sp>
      <p:sp>
        <p:nvSpPr>
          <p:cNvPr id="56" name="object 56"/>
          <p:cNvSpPr/>
          <p:nvPr/>
        </p:nvSpPr>
        <p:spPr>
          <a:xfrm>
            <a:off x="1568778"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57" name="object 57"/>
          <p:cNvSpPr/>
          <p:nvPr/>
        </p:nvSpPr>
        <p:spPr>
          <a:xfrm>
            <a:off x="1559488"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58" name="object 58"/>
          <p:cNvSpPr/>
          <p:nvPr/>
        </p:nvSpPr>
        <p:spPr>
          <a:xfrm>
            <a:off x="0" y="1268904"/>
            <a:ext cx="10692130" cy="0"/>
          </a:xfrm>
          <a:custGeom>
            <a:avLst/>
            <a:gdLst/>
            <a:ahLst/>
            <a:cxnLst/>
            <a:rect l="l" t="t" r="r" b="b"/>
            <a:pathLst>
              <a:path w="10692130">
                <a:moveTo>
                  <a:pt x="0" y="0"/>
                </a:moveTo>
                <a:lnTo>
                  <a:pt x="10692003" y="0"/>
                </a:lnTo>
              </a:path>
            </a:pathLst>
          </a:custGeom>
          <a:ln w="25400">
            <a:solidFill>
              <a:srgbClr val="ADABAF"/>
            </a:solidFill>
          </a:ln>
        </p:spPr>
        <p:txBody>
          <a:bodyPr wrap="square" lIns="0" tIns="0" rIns="0" bIns="0" rtlCol="0"/>
          <a:lstStyle/>
          <a:p>
            <a:endParaRPr/>
          </a:p>
        </p:txBody>
      </p:sp>
      <p:sp>
        <p:nvSpPr>
          <p:cNvPr id="59" name="object 59"/>
          <p:cNvSpPr/>
          <p:nvPr/>
        </p:nvSpPr>
        <p:spPr>
          <a:xfrm>
            <a:off x="3025901" y="1410327"/>
            <a:ext cx="0" cy="6149975"/>
          </a:xfrm>
          <a:custGeom>
            <a:avLst/>
            <a:gdLst/>
            <a:ahLst/>
            <a:cxnLst/>
            <a:rect l="l" t="t" r="r" b="b"/>
            <a:pathLst>
              <a:path h="6149975">
                <a:moveTo>
                  <a:pt x="0" y="0"/>
                </a:moveTo>
                <a:lnTo>
                  <a:pt x="0" y="6149677"/>
                </a:lnTo>
              </a:path>
            </a:pathLst>
          </a:custGeom>
          <a:ln w="25400">
            <a:solidFill>
              <a:srgbClr val="ADABAF"/>
            </a:solidFill>
          </a:ln>
        </p:spPr>
        <p:txBody>
          <a:bodyPr wrap="square" lIns="0" tIns="0" rIns="0" bIns="0" rtlCol="0"/>
          <a:lstStyle/>
          <a:p>
            <a:endParaRPr/>
          </a:p>
        </p:txBody>
      </p:sp>
      <p:sp>
        <p:nvSpPr>
          <p:cNvPr id="60" name="object 60"/>
          <p:cNvSpPr txBox="1">
            <a:spLocks noGrp="1"/>
          </p:cNvSpPr>
          <p:nvPr>
            <p:ph type="title"/>
          </p:nvPr>
        </p:nvSpPr>
        <p:spPr>
          <a:xfrm>
            <a:off x="1957914" y="799044"/>
            <a:ext cx="1403350" cy="360680"/>
          </a:xfrm>
          <a:prstGeom prst="rect">
            <a:avLst/>
          </a:prstGeom>
        </p:spPr>
        <p:txBody>
          <a:bodyPr vert="horz" wrap="square" lIns="0" tIns="12700" rIns="0" bIns="0" rtlCol="0">
            <a:spAutoFit/>
          </a:bodyPr>
          <a:lstStyle/>
          <a:p>
            <a:pPr marL="12700">
              <a:lnSpc>
                <a:spcPct val="100000"/>
              </a:lnSpc>
              <a:spcBef>
                <a:spcPts val="100"/>
              </a:spcBef>
            </a:pPr>
            <a:r>
              <a:rPr spc="-35" dirty="0"/>
              <a:t>MESO</a:t>
            </a:r>
            <a:r>
              <a:rPr b="1" spc="-35" dirty="0">
                <a:latin typeface="Gill Sans MT"/>
                <a:cs typeface="Gill Sans MT"/>
              </a:rPr>
              <a:t>SLIM</a:t>
            </a:r>
          </a:p>
        </p:txBody>
      </p:sp>
      <p:sp>
        <p:nvSpPr>
          <p:cNvPr id="61" name="object 61"/>
          <p:cNvSpPr txBox="1"/>
          <p:nvPr/>
        </p:nvSpPr>
        <p:spPr>
          <a:xfrm>
            <a:off x="330019" y="1632144"/>
            <a:ext cx="2238375" cy="3351559"/>
          </a:xfrm>
          <a:prstGeom prst="rect">
            <a:avLst/>
          </a:prstGeom>
        </p:spPr>
        <p:txBody>
          <a:bodyPr vert="horz" wrap="square" lIns="0" tIns="45720" rIns="0" bIns="0" rtlCol="0">
            <a:spAutoFit/>
          </a:bodyPr>
          <a:lstStyle/>
          <a:p>
            <a:pPr marL="12700" marR="353060">
              <a:lnSpc>
                <a:spcPts val="1800"/>
              </a:lnSpc>
              <a:spcBef>
                <a:spcPts val="360"/>
              </a:spcBef>
            </a:pPr>
            <a:r>
              <a:rPr lang="de-DE" sz="1000" b="1" spc="20" dirty="0">
                <a:solidFill>
                  <a:srgbClr val="717379"/>
                </a:solidFill>
                <a:latin typeface="Trebuchet MS"/>
                <a:cs typeface="Trebuchet MS"/>
              </a:rPr>
              <a:t>EIGENSCHAFTEN DER LINIE</a:t>
            </a:r>
          </a:p>
          <a:p>
            <a:pPr marL="12700" marR="353060">
              <a:lnSpc>
                <a:spcPts val="1800"/>
              </a:lnSpc>
              <a:spcBef>
                <a:spcPts val="360"/>
              </a:spcBef>
            </a:pPr>
            <a:endParaRPr lang="de-DE" sz="1000" b="1" spc="20" dirty="0">
              <a:solidFill>
                <a:srgbClr val="717379"/>
              </a:solidFill>
              <a:latin typeface="Trebuchet MS"/>
              <a:cs typeface="Trebuchet MS"/>
            </a:endParaRPr>
          </a:p>
          <a:p>
            <a:pPr marL="12700" marR="353060">
              <a:lnSpc>
                <a:spcPts val="1800"/>
              </a:lnSpc>
              <a:spcBef>
                <a:spcPts val="360"/>
              </a:spcBef>
            </a:pPr>
            <a:r>
              <a:rPr lang="de-DE" sz="1000" b="1" spc="20" dirty="0">
                <a:solidFill>
                  <a:srgbClr val="717379"/>
                </a:solidFill>
                <a:latin typeface="Trebuchet MS"/>
                <a:cs typeface="Trebuchet MS"/>
              </a:rPr>
              <a:t>Mesokosmetische Behandlung zur Körperverschlankung, die auf die drei wichtigsten Punkte einwirkt, die für das Auftreten von Cellulite und Orangenhaut verantwortlich sind: unzureichendes Rückführungsmikrosystem, Ungleichgewicht zwischen Lipolyse und Lipogenese und Kompensationseffekt des Körpers.</a:t>
            </a:r>
            <a:endParaRPr sz="1000" dirty="0">
              <a:latin typeface="Tahoma"/>
              <a:cs typeface="Tahoma"/>
            </a:endParaRPr>
          </a:p>
        </p:txBody>
      </p:sp>
      <p:sp>
        <p:nvSpPr>
          <p:cNvPr id="62" name="object 62"/>
          <p:cNvSpPr/>
          <p:nvPr/>
        </p:nvSpPr>
        <p:spPr>
          <a:xfrm>
            <a:off x="3240991" y="1657807"/>
            <a:ext cx="131216" cy="131991"/>
          </a:xfrm>
          <a:prstGeom prst="rect">
            <a:avLst/>
          </a:prstGeom>
          <a:blipFill>
            <a:blip r:embed="rId12" cstate="print"/>
            <a:stretch>
              <a:fillRect/>
            </a:stretch>
          </a:blipFill>
        </p:spPr>
        <p:txBody>
          <a:bodyPr wrap="square" lIns="0" tIns="0" rIns="0" bIns="0" rtlCol="0"/>
          <a:lstStyle/>
          <a:p>
            <a:endParaRPr/>
          </a:p>
        </p:txBody>
      </p:sp>
      <p:sp>
        <p:nvSpPr>
          <p:cNvPr id="63" name="object 63"/>
          <p:cNvSpPr/>
          <p:nvPr/>
        </p:nvSpPr>
        <p:spPr>
          <a:xfrm>
            <a:off x="3240991" y="2630526"/>
            <a:ext cx="131216" cy="131991"/>
          </a:xfrm>
          <a:prstGeom prst="rect">
            <a:avLst/>
          </a:prstGeom>
          <a:blipFill>
            <a:blip r:embed="rId13" cstate="print"/>
            <a:stretch>
              <a:fillRect/>
            </a:stretch>
          </a:blipFill>
        </p:spPr>
        <p:txBody>
          <a:bodyPr wrap="square" lIns="0" tIns="0" rIns="0" bIns="0" rtlCol="0"/>
          <a:lstStyle/>
          <a:p>
            <a:endParaRPr/>
          </a:p>
        </p:txBody>
      </p:sp>
      <p:sp>
        <p:nvSpPr>
          <p:cNvPr id="64" name="object 64"/>
          <p:cNvSpPr txBox="1"/>
          <p:nvPr/>
        </p:nvSpPr>
        <p:spPr>
          <a:xfrm>
            <a:off x="3267721" y="1599192"/>
            <a:ext cx="3866515" cy="907684"/>
          </a:xfrm>
          <a:prstGeom prst="rect">
            <a:avLst/>
          </a:prstGeom>
        </p:spPr>
        <p:txBody>
          <a:bodyPr vert="horz" wrap="square" lIns="0" tIns="55880" rIns="0" bIns="0" rtlCol="0">
            <a:spAutoFit/>
          </a:bodyPr>
          <a:lstStyle/>
          <a:p>
            <a:pPr marL="12700">
              <a:lnSpc>
                <a:spcPct val="100000"/>
              </a:lnSpc>
              <a:spcBef>
                <a:spcPts val="440"/>
              </a:spcBef>
            </a:pPr>
            <a:r>
              <a:rPr sz="700" spc="-10" dirty="0">
                <a:solidFill>
                  <a:srgbClr val="717379"/>
                </a:solidFill>
                <a:latin typeface="Tahoma"/>
                <a:cs typeface="Tahoma"/>
              </a:rPr>
              <a:t>1</a:t>
            </a:r>
            <a:r>
              <a:rPr sz="700" spc="70" dirty="0">
                <a:solidFill>
                  <a:srgbClr val="717379"/>
                </a:solidFill>
                <a:latin typeface="Tahoma"/>
                <a:cs typeface="Tahoma"/>
              </a:rPr>
              <a:t> </a:t>
            </a:r>
            <a:r>
              <a:rPr lang="de-CH" sz="700" spc="70" dirty="0">
                <a:solidFill>
                  <a:srgbClr val="717379"/>
                </a:solidFill>
                <a:latin typeface="Tahoma"/>
                <a:cs typeface="Tahoma"/>
              </a:rPr>
              <a:t>k</a:t>
            </a:r>
            <a:r>
              <a:rPr sz="700" spc="10" dirty="0">
                <a:solidFill>
                  <a:srgbClr val="717379"/>
                </a:solidFill>
                <a:latin typeface="Tahoma"/>
                <a:cs typeface="Tahoma"/>
              </a:rPr>
              <a:t>ONCENTRAT</a:t>
            </a:r>
            <a:endParaRPr sz="700" dirty="0">
              <a:latin typeface="Tahoma"/>
              <a:cs typeface="Tahoma"/>
            </a:endParaRPr>
          </a:p>
          <a:p>
            <a:pPr marL="66675" marR="5080">
              <a:lnSpc>
                <a:spcPct val="109500"/>
              </a:lnSpc>
              <a:spcBef>
                <a:spcPts val="265"/>
              </a:spcBef>
            </a:pPr>
            <a:r>
              <a:rPr lang="de-DE" sz="700" spc="-20" dirty="0">
                <a:solidFill>
                  <a:srgbClr val="717379"/>
                </a:solidFill>
                <a:latin typeface="Calibri"/>
                <a:cs typeface="Calibri"/>
              </a:rPr>
              <a:t>Ultrakonzentriertes Fläschchen, das mit Verkapselungssystemen und Penetrationsmitteln formuliert ist, um die Wirkstoffe bis in die tiefsten Schichten zu transportieren und eine perfekte Konservierung der reinen Wirkstoffe zu gewährleisten. Enthält eine Auswahl von Wirkstoffen mit anerkannter Wirksamkeit, deren Größe, Polarität und Hautaffinität für eine optimale Leistung erforderlich sind. Angereichert mit Substanzen mit niedrigem Molekulargewicht, vergrößert es die Größe und die Öffnungszeit der Kanäle, die durch die Techniken der virtuellen Mesotherapie geschaffen werden, und vervielfacht so die effektive Zellabsorption der Wirkstoffe.</a:t>
            </a:r>
            <a:endParaRPr sz="700" dirty="0">
              <a:latin typeface="Calibri"/>
              <a:cs typeface="Calibri"/>
            </a:endParaRPr>
          </a:p>
        </p:txBody>
      </p:sp>
      <p:sp>
        <p:nvSpPr>
          <p:cNvPr id="65" name="object 65"/>
          <p:cNvSpPr txBox="1"/>
          <p:nvPr/>
        </p:nvSpPr>
        <p:spPr>
          <a:xfrm>
            <a:off x="3269477" y="2574993"/>
            <a:ext cx="3861435" cy="658706"/>
          </a:xfrm>
          <a:prstGeom prst="rect">
            <a:avLst/>
          </a:prstGeom>
        </p:spPr>
        <p:txBody>
          <a:bodyPr vert="horz" wrap="square" lIns="0" tIns="55880" rIns="0" bIns="0" rtlCol="0">
            <a:spAutoFit/>
          </a:bodyPr>
          <a:lstStyle/>
          <a:p>
            <a:pPr marL="12700">
              <a:lnSpc>
                <a:spcPct val="100000"/>
              </a:lnSpc>
              <a:spcBef>
                <a:spcPts val="440"/>
              </a:spcBef>
            </a:pPr>
            <a:r>
              <a:rPr sz="700" spc="-10" dirty="0">
                <a:solidFill>
                  <a:srgbClr val="717379"/>
                </a:solidFill>
                <a:latin typeface="Tahoma"/>
                <a:cs typeface="Tahoma"/>
              </a:rPr>
              <a:t>2 </a:t>
            </a:r>
            <a:r>
              <a:rPr sz="700" spc="-5" dirty="0">
                <a:solidFill>
                  <a:srgbClr val="717379"/>
                </a:solidFill>
                <a:latin typeface="Tahoma"/>
                <a:cs typeface="Tahoma"/>
              </a:rPr>
              <a:t>TRANSPORTATION</a:t>
            </a:r>
            <a:r>
              <a:rPr sz="700" spc="25" dirty="0">
                <a:solidFill>
                  <a:srgbClr val="717379"/>
                </a:solidFill>
                <a:latin typeface="Tahoma"/>
                <a:cs typeface="Tahoma"/>
              </a:rPr>
              <a:t> </a:t>
            </a:r>
            <a:r>
              <a:rPr sz="700" spc="20" dirty="0">
                <a:solidFill>
                  <a:srgbClr val="717379"/>
                </a:solidFill>
                <a:latin typeface="Tahoma"/>
                <a:cs typeface="Tahoma"/>
              </a:rPr>
              <a:t>GEL</a:t>
            </a:r>
            <a:endParaRPr sz="700" dirty="0">
              <a:latin typeface="Tahoma"/>
              <a:cs typeface="Tahoma"/>
            </a:endParaRPr>
          </a:p>
          <a:p>
            <a:pPr marL="64769" marR="5080">
              <a:lnSpc>
                <a:spcPct val="107100"/>
              </a:lnSpc>
              <a:spcBef>
                <a:spcPts val="285"/>
              </a:spcBef>
            </a:pPr>
            <a:r>
              <a:rPr lang="de-DE" sz="700" spc="-15" dirty="0">
                <a:solidFill>
                  <a:srgbClr val="717379"/>
                </a:solidFill>
                <a:latin typeface="Calibri"/>
                <a:cs typeface="Calibri"/>
              </a:rPr>
              <a:t>Progressives Transportgel mit hoher Feuchtigkeitszufuhr. Verleiht außergewöhnliche Geschmeidigkeit und Verteilbarkeit, so dass große Flächen intensiv bearbeitet werden können, ohne dass ein erneutes Auftragen erforderlich ist. Die Formel ist reich an fettlöslichen und wasserlöslichen Antioxidantien, die die Bildung freier Radikale verhindern. Vollständig hautverträglich.</a:t>
            </a:r>
            <a:r>
              <a:rPr sz="700" spc="-15" dirty="0">
                <a:solidFill>
                  <a:srgbClr val="717379"/>
                </a:solidFill>
                <a:latin typeface="Calibri"/>
                <a:cs typeface="Calibri"/>
              </a:rPr>
              <a:t>.</a:t>
            </a:r>
            <a:endParaRPr sz="700" dirty="0">
              <a:latin typeface="Calibri"/>
              <a:cs typeface="Calibri"/>
            </a:endParaRPr>
          </a:p>
        </p:txBody>
      </p:sp>
      <p:sp>
        <p:nvSpPr>
          <p:cNvPr id="66" name="object 66"/>
          <p:cNvSpPr/>
          <p:nvPr/>
        </p:nvSpPr>
        <p:spPr>
          <a:xfrm>
            <a:off x="9010624" y="4368266"/>
            <a:ext cx="1138555" cy="1138555"/>
          </a:xfrm>
          <a:custGeom>
            <a:avLst/>
            <a:gdLst/>
            <a:ahLst/>
            <a:cxnLst/>
            <a:rect l="l" t="t" r="r" b="b"/>
            <a:pathLst>
              <a:path w="1138554" h="1138554">
                <a:moveTo>
                  <a:pt x="0" y="0"/>
                </a:moveTo>
                <a:lnTo>
                  <a:pt x="1138427" y="0"/>
                </a:lnTo>
                <a:lnTo>
                  <a:pt x="1138427" y="1138427"/>
                </a:lnTo>
                <a:lnTo>
                  <a:pt x="0" y="1138427"/>
                </a:lnTo>
                <a:lnTo>
                  <a:pt x="0" y="0"/>
                </a:lnTo>
                <a:close/>
              </a:path>
            </a:pathLst>
          </a:custGeom>
          <a:solidFill>
            <a:srgbClr val="231F20">
              <a:alpha val="39999"/>
            </a:srgbClr>
          </a:solidFill>
        </p:spPr>
        <p:txBody>
          <a:bodyPr wrap="square" lIns="0" tIns="0" rIns="0" bIns="0" rtlCol="0"/>
          <a:lstStyle/>
          <a:p>
            <a:endParaRPr/>
          </a:p>
        </p:txBody>
      </p:sp>
      <p:sp>
        <p:nvSpPr>
          <p:cNvPr id="67" name="object 67"/>
          <p:cNvSpPr/>
          <p:nvPr/>
        </p:nvSpPr>
        <p:spPr>
          <a:xfrm>
            <a:off x="9042623" y="4400256"/>
            <a:ext cx="1052195" cy="1052195"/>
          </a:xfrm>
          <a:custGeom>
            <a:avLst/>
            <a:gdLst/>
            <a:ahLst/>
            <a:cxnLst/>
            <a:rect l="l" t="t" r="r" b="b"/>
            <a:pathLst>
              <a:path w="1052195" h="1052195">
                <a:moveTo>
                  <a:pt x="525919" y="0"/>
                </a:moveTo>
                <a:lnTo>
                  <a:pt x="478049" y="2149"/>
                </a:lnTo>
                <a:lnTo>
                  <a:pt x="431383" y="8473"/>
                </a:lnTo>
                <a:lnTo>
                  <a:pt x="386107" y="18786"/>
                </a:lnTo>
                <a:lnTo>
                  <a:pt x="342407" y="32902"/>
                </a:lnTo>
                <a:lnTo>
                  <a:pt x="300468" y="50636"/>
                </a:lnTo>
                <a:lnTo>
                  <a:pt x="260476" y="71802"/>
                </a:lnTo>
                <a:lnTo>
                  <a:pt x="222616" y="96215"/>
                </a:lnTo>
                <a:lnTo>
                  <a:pt x="187074" y="123688"/>
                </a:lnTo>
                <a:lnTo>
                  <a:pt x="154036" y="154036"/>
                </a:lnTo>
                <a:lnTo>
                  <a:pt x="123688" y="187074"/>
                </a:lnTo>
                <a:lnTo>
                  <a:pt x="96215" y="222616"/>
                </a:lnTo>
                <a:lnTo>
                  <a:pt x="71802" y="260476"/>
                </a:lnTo>
                <a:lnTo>
                  <a:pt x="50636" y="300468"/>
                </a:lnTo>
                <a:lnTo>
                  <a:pt x="32902" y="342407"/>
                </a:lnTo>
                <a:lnTo>
                  <a:pt x="18786" y="386107"/>
                </a:lnTo>
                <a:lnTo>
                  <a:pt x="8473" y="431383"/>
                </a:lnTo>
                <a:lnTo>
                  <a:pt x="2149" y="478049"/>
                </a:lnTo>
                <a:lnTo>
                  <a:pt x="0" y="525919"/>
                </a:lnTo>
                <a:lnTo>
                  <a:pt x="2149" y="573789"/>
                </a:lnTo>
                <a:lnTo>
                  <a:pt x="8473" y="620455"/>
                </a:lnTo>
                <a:lnTo>
                  <a:pt x="18786" y="665731"/>
                </a:lnTo>
                <a:lnTo>
                  <a:pt x="32902" y="709431"/>
                </a:lnTo>
                <a:lnTo>
                  <a:pt x="50636" y="751371"/>
                </a:lnTo>
                <a:lnTo>
                  <a:pt x="71802" y="791363"/>
                </a:lnTo>
                <a:lnTo>
                  <a:pt x="96215" y="829223"/>
                </a:lnTo>
                <a:lnTo>
                  <a:pt x="123688" y="864764"/>
                </a:lnTo>
                <a:lnTo>
                  <a:pt x="154036" y="897802"/>
                </a:lnTo>
                <a:lnTo>
                  <a:pt x="187074" y="928151"/>
                </a:lnTo>
                <a:lnTo>
                  <a:pt x="222616" y="955624"/>
                </a:lnTo>
                <a:lnTo>
                  <a:pt x="260476" y="980036"/>
                </a:lnTo>
                <a:lnTo>
                  <a:pt x="300468" y="1001202"/>
                </a:lnTo>
                <a:lnTo>
                  <a:pt x="342407" y="1018937"/>
                </a:lnTo>
                <a:lnTo>
                  <a:pt x="386107" y="1033053"/>
                </a:lnTo>
                <a:lnTo>
                  <a:pt x="431383" y="1043366"/>
                </a:lnTo>
                <a:lnTo>
                  <a:pt x="478049" y="1049690"/>
                </a:lnTo>
                <a:lnTo>
                  <a:pt x="525919" y="1051839"/>
                </a:lnTo>
                <a:lnTo>
                  <a:pt x="573789" y="1049690"/>
                </a:lnTo>
                <a:lnTo>
                  <a:pt x="620455" y="1043366"/>
                </a:lnTo>
                <a:lnTo>
                  <a:pt x="665731" y="1033053"/>
                </a:lnTo>
                <a:lnTo>
                  <a:pt x="709431" y="1018937"/>
                </a:lnTo>
                <a:lnTo>
                  <a:pt x="751371" y="1001202"/>
                </a:lnTo>
                <a:lnTo>
                  <a:pt x="791363" y="980036"/>
                </a:lnTo>
                <a:lnTo>
                  <a:pt x="829223" y="955624"/>
                </a:lnTo>
                <a:lnTo>
                  <a:pt x="864764" y="928151"/>
                </a:lnTo>
                <a:lnTo>
                  <a:pt x="897802" y="897802"/>
                </a:lnTo>
                <a:lnTo>
                  <a:pt x="928151" y="864764"/>
                </a:lnTo>
                <a:lnTo>
                  <a:pt x="955624" y="829223"/>
                </a:lnTo>
                <a:lnTo>
                  <a:pt x="980036" y="791363"/>
                </a:lnTo>
                <a:lnTo>
                  <a:pt x="1001202" y="751371"/>
                </a:lnTo>
                <a:lnTo>
                  <a:pt x="1018937" y="709431"/>
                </a:lnTo>
                <a:lnTo>
                  <a:pt x="1033053" y="665731"/>
                </a:lnTo>
                <a:lnTo>
                  <a:pt x="1043366" y="620455"/>
                </a:lnTo>
                <a:lnTo>
                  <a:pt x="1049690" y="573789"/>
                </a:lnTo>
                <a:lnTo>
                  <a:pt x="1051839" y="525919"/>
                </a:lnTo>
                <a:lnTo>
                  <a:pt x="1049690" y="478049"/>
                </a:lnTo>
                <a:lnTo>
                  <a:pt x="1043366" y="431383"/>
                </a:lnTo>
                <a:lnTo>
                  <a:pt x="1033053" y="386107"/>
                </a:lnTo>
                <a:lnTo>
                  <a:pt x="1018937" y="342407"/>
                </a:lnTo>
                <a:lnTo>
                  <a:pt x="1001202" y="300468"/>
                </a:lnTo>
                <a:lnTo>
                  <a:pt x="980036" y="260476"/>
                </a:lnTo>
                <a:lnTo>
                  <a:pt x="955624" y="222616"/>
                </a:lnTo>
                <a:lnTo>
                  <a:pt x="928151" y="187074"/>
                </a:lnTo>
                <a:lnTo>
                  <a:pt x="897802" y="154036"/>
                </a:lnTo>
                <a:lnTo>
                  <a:pt x="864764" y="123688"/>
                </a:lnTo>
                <a:lnTo>
                  <a:pt x="829223" y="96215"/>
                </a:lnTo>
                <a:lnTo>
                  <a:pt x="791363" y="71802"/>
                </a:lnTo>
                <a:lnTo>
                  <a:pt x="751371" y="50636"/>
                </a:lnTo>
                <a:lnTo>
                  <a:pt x="709431" y="32902"/>
                </a:lnTo>
                <a:lnTo>
                  <a:pt x="665731" y="18786"/>
                </a:lnTo>
                <a:lnTo>
                  <a:pt x="620455" y="8473"/>
                </a:lnTo>
                <a:lnTo>
                  <a:pt x="573789" y="2149"/>
                </a:lnTo>
                <a:lnTo>
                  <a:pt x="525919" y="0"/>
                </a:lnTo>
                <a:close/>
              </a:path>
            </a:pathLst>
          </a:custGeom>
          <a:solidFill>
            <a:srgbClr val="FFFFFF"/>
          </a:solidFill>
        </p:spPr>
        <p:txBody>
          <a:bodyPr wrap="square" lIns="0" tIns="0" rIns="0" bIns="0" rtlCol="0"/>
          <a:lstStyle/>
          <a:p>
            <a:endParaRPr/>
          </a:p>
        </p:txBody>
      </p:sp>
      <p:sp>
        <p:nvSpPr>
          <p:cNvPr id="68" name="object 68"/>
          <p:cNvSpPr/>
          <p:nvPr/>
        </p:nvSpPr>
        <p:spPr>
          <a:xfrm>
            <a:off x="9042623" y="4400256"/>
            <a:ext cx="1052195" cy="1052195"/>
          </a:xfrm>
          <a:custGeom>
            <a:avLst/>
            <a:gdLst/>
            <a:ahLst/>
            <a:cxnLst/>
            <a:rect l="l" t="t" r="r" b="b"/>
            <a:pathLst>
              <a:path w="1052195" h="1052195">
                <a:moveTo>
                  <a:pt x="525919" y="1051839"/>
                </a:moveTo>
                <a:lnTo>
                  <a:pt x="573789" y="1049690"/>
                </a:lnTo>
                <a:lnTo>
                  <a:pt x="620455" y="1043366"/>
                </a:lnTo>
                <a:lnTo>
                  <a:pt x="665731" y="1033053"/>
                </a:lnTo>
                <a:lnTo>
                  <a:pt x="709431" y="1018937"/>
                </a:lnTo>
                <a:lnTo>
                  <a:pt x="751371" y="1001202"/>
                </a:lnTo>
                <a:lnTo>
                  <a:pt x="791363" y="980036"/>
                </a:lnTo>
                <a:lnTo>
                  <a:pt x="829223" y="955624"/>
                </a:lnTo>
                <a:lnTo>
                  <a:pt x="864764" y="928151"/>
                </a:lnTo>
                <a:lnTo>
                  <a:pt x="897802" y="897802"/>
                </a:lnTo>
                <a:lnTo>
                  <a:pt x="928151" y="864764"/>
                </a:lnTo>
                <a:lnTo>
                  <a:pt x="955624" y="829223"/>
                </a:lnTo>
                <a:lnTo>
                  <a:pt x="980036" y="791363"/>
                </a:lnTo>
                <a:lnTo>
                  <a:pt x="1001202" y="751371"/>
                </a:lnTo>
                <a:lnTo>
                  <a:pt x="1018937" y="709431"/>
                </a:lnTo>
                <a:lnTo>
                  <a:pt x="1033053" y="665731"/>
                </a:lnTo>
                <a:lnTo>
                  <a:pt x="1043366" y="620455"/>
                </a:lnTo>
                <a:lnTo>
                  <a:pt x="1049690" y="573789"/>
                </a:lnTo>
                <a:lnTo>
                  <a:pt x="1051839" y="525919"/>
                </a:lnTo>
                <a:lnTo>
                  <a:pt x="1049690" y="478049"/>
                </a:lnTo>
                <a:lnTo>
                  <a:pt x="1043366" y="431383"/>
                </a:lnTo>
                <a:lnTo>
                  <a:pt x="1033053" y="386107"/>
                </a:lnTo>
                <a:lnTo>
                  <a:pt x="1018937" y="342407"/>
                </a:lnTo>
                <a:lnTo>
                  <a:pt x="1001202" y="300468"/>
                </a:lnTo>
                <a:lnTo>
                  <a:pt x="980036" y="260476"/>
                </a:lnTo>
                <a:lnTo>
                  <a:pt x="955624" y="222616"/>
                </a:lnTo>
                <a:lnTo>
                  <a:pt x="928151" y="187074"/>
                </a:lnTo>
                <a:lnTo>
                  <a:pt x="897802" y="154036"/>
                </a:lnTo>
                <a:lnTo>
                  <a:pt x="864764" y="123688"/>
                </a:lnTo>
                <a:lnTo>
                  <a:pt x="829223" y="96215"/>
                </a:lnTo>
                <a:lnTo>
                  <a:pt x="791363" y="71802"/>
                </a:lnTo>
                <a:lnTo>
                  <a:pt x="751371" y="50636"/>
                </a:lnTo>
                <a:lnTo>
                  <a:pt x="709431" y="32902"/>
                </a:lnTo>
                <a:lnTo>
                  <a:pt x="665731" y="18786"/>
                </a:lnTo>
                <a:lnTo>
                  <a:pt x="620455" y="8473"/>
                </a:lnTo>
                <a:lnTo>
                  <a:pt x="573789" y="2149"/>
                </a:lnTo>
                <a:lnTo>
                  <a:pt x="525919" y="0"/>
                </a:lnTo>
                <a:lnTo>
                  <a:pt x="478049" y="2149"/>
                </a:lnTo>
                <a:lnTo>
                  <a:pt x="431383" y="8473"/>
                </a:lnTo>
                <a:lnTo>
                  <a:pt x="386107" y="18786"/>
                </a:lnTo>
                <a:lnTo>
                  <a:pt x="342407" y="32902"/>
                </a:lnTo>
                <a:lnTo>
                  <a:pt x="300468" y="50636"/>
                </a:lnTo>
                <a:lnTo>
                  <a:pt x="260476" y="71802"/>
                </a:lnTo>
                <a:lnTo>
                  <a:pt x="222616" y="96215"/>
                </a:lnTo>
                <a:lnTo>
                  <a:pt x="187074" y="123688"/>
                </a:lnTo>
                <a:lnTo>
                  <a:pt x="154036" y="154036"/>
                </a:lnTo>
                <a:lnTo>
                  <a:pt x="123688" y="187074"/>
                </a:lnTo>
                <a:lnTo>
                  <a:pt x="96215" y="222616"/>
                </a:lnTo>
                <a:lnTo>
                  <a:pt x="71802" y="260476"/>
                </a:lnTo>
                <a:lnTo>
                  <a:pt x="50636" y="300468"/>
                </a:lnTo>
                <a:lnTo>
                  <a:pt x="32902" y="342407"/>
                </a:lnTo>
                <a:lnTo>
                  <a:pt x="18786" y="386107"/>
                </a:lnTo>
                <a:lnTo>
                  <a:pt x="8473" y="431383"/>
                </a:lnTo>
                <a:lnTo>
                  <a:pt x="2149" y="478049"/>
                </a:lnTo>
                <a:lnTo>
                  <a:pt x="0" y="525919"/>
                </a:lnTo>
                <a:lnTo>
                  <a:pt x="2149" y="573789"/>
                </a:lnTo>
                <a:lnTo>
                  <a:pt x="8473" y="620455"/>
                </a:lnTo>
                <a:lnTo>
                  <a:pt x="18786" y="665731"/>
                </a:lnTo>
                <a:lnTo>
                  <a:pt x="32902" y="709431"/>
                </a:lnTo>
                <a:lnTo>
                  <a:pt x="50636" y="751371"/>
                </a:lnTo>
                <a:lnTo>
                  <a:pt x="71802" y="791363"/>
                </a:lnTo>
                <a:lnTo>
                  <a:pt x="96215" y="829223"/>
                </a:lnTo>
                <a:lnTo>
                  <a:pt x="123688" y="864764"/>
                </a:lnTo>
                <a:lnTo>
                  <a:pt x="154036" y="897802"/>
                </a:lnTo>
                <a:lnTo>
                  <a:pt x="187074" y="928151"/>
                </a:lnTo>
                <a:lnTo>
                  <a:pt x="222616" y="955624"/>
                </a:lnTo>
                <a:lnTo>
                  <a:pt x="260476" y="980036"/>
                </a:lnTo>
                <a:lnTo>
                  <a:pt x="300468" y="1001202"/>
                </a:lnTo>
                <a:lnTo>
                  <a:pt x="342407" y="1018937"/>
                </a:lnTo>
                <a:lnTo>
                  <a:pt x="386107" y="1033053"/>
                </a:lnTo>
                <a:lnTo>
                  <a:pt x="431383" y="1043366"/>
                </a:lnTo>
                <a:lnTo>
                  <a:pt x="478049" y="1049690"/>
                </a:lnTo>
                <a:lnTo>
                  <a:pt x="525919" y="1051839"/>
                </a:lnTo>
                <a:close/>
              </a:path>
            </a:pathLst>
          </a:custGeom>
          <a:ln w="16649">
            <a:solidFill>
              <a:srgbClr val="A7A9AC"/>
            </a:solidFill>
          </a:ln>
        </p:spPr>
        <p:txBody>
          <a:bodyPr wrap="square" lIns="0" tIns="0" rIns="0" bIns="0" rtlCol="0"/>
          <a:lstStyle/>
          <a:p>
            <a:endParaRPr/>
          </a:p>
        </p:txBody>
      </p:sp>
      <p:graphicFrame>
        <p:nvGraphicFramePr>
          <p:cNvPr id="69" name="object 69"/>
          <p:cNvGraphicFramePr>
            <a:graphicFrameLocks noGrp="1"/>
          </p:cNvGraphicFramePr>
          <p:nvPr>
            <p:extLst>
              <p:ext uri="{D42A27DB-BD31-4B8C-83A1-F6EECF244321}">
                <p14:modId xmlns:p14="http://schemas.microsoft.com/office/powerpoint/2010/main" val="2140387516"/>
              </p:ext>
            </p:extLst>
          </p:nvPr>
        </p:nvGraphicFramePr>
        <p:xfrm>
          <a:off x="7436345" y="1468805"/>
          <a:ext cx="2895600" cy="5945965"/>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tblGrid>
              <a:tr h="1430574">
                <a:tc>
                  <a:txBody>
                    <a:bodyPr/>
                    <a:lstStyle/>
                    <a:p>
                      <a:pPr marL="230504">
                        <a:lnSpc>
                          <a:spcPct val="100000"/>
                        </a:lnSpc>
                        <a:spcBef>
                          <a:spcPts val="1250"/>
                        </a:spcBef>
                      </a:pPr>
                      <a:r>
                        <a:rPr sz="1250" b="1" spc="25" dirty="0">
                          <a:solidFill>
                            <a:srgbClr val="717379"/>
                          </a:solidFill>
                          <a:latin typeface="Trebuchet MS"/>
                          <a:cs typeface="Trebuchet MS"/>
                        </a:rPr>
                        <a:t>MESOINFUSION </a:t>
                      </a:r>
                      <a:r>
                        <a:rPr sz="1250" b="1" spc="40" dirty="0">
                          <a:solidFill>
                            <a:srgbClr val="717379"/>
                          </a:solidFill>
                          <a:latin typeface="Trebuchet MS"/>
                          <a:cs typeface="Trebuchet MS"/>
                        </a:rPr>
                        <a:t>DCS</a:t>
                      </a:r>
                      <a:r>
                        <a:rPr sz="1250" b="1" spc="-210" dirty="0">
                          <a:solidFill>
                            <a:srgbClr val="717379"/>
                          </a:solidFill>
                          <a:latin typeface="Trebuchet MS"/>
                          <a:cs typeface="Trebuchet MS"/>
                        </a:rPr>
                        <a:t> </a:t>
                      </a:r>
                      <a:r>
                        <a:rPr lang="de-CH" sz="1250" b="1" spc="-210" dirty="0">
                          <a:solidFill>
                            <a:srgbClr val="717379"/>
                          </a:solidFill>
                          <a:latin typeface="Trebuchet MS"/>
                          <a:cs typeface="Trebuchet MS"/>
                        </a:rPr>
                        <a:t>GERÄT</a:t>
                      </a:r>
                      <a:endParaRPr sz="1250" dirty="0">
                        <a:latin typeface="Trebuchet MS"/>
                        <a:cs typeface="Trebuchet MS"/>
                      </a:endParaRPr>
                    </a:p>
                    <a:p>
                      <a:pPr>
                        <a:lnSpc>
                          <a:spcPct val="100000"/>
                        </a:lnSpc>
                        <a:spcBef>
                          <a:spcPts val="10"/>
                        </a:spcBef>
                      </a:pPr>
                      <a:endParaRPr sz="1250" dirty="0">
                        <a:latin typeface="Times New Roman"/>
                        <a:cs typeface="Times New Roman"/>
                      </a:endParaRPr>
                    </a:p>
                    <a:p>
                      <a:pPr marL="230504" marR="196215">
                        <a:lnSpc>
                          <a:spcPct val="107100"/>
                        </a:lnSpc>
                        <a:spcBef>
                          <a:spcPts val="5"/>
                        </a:spcBef>
                      </a:pPr>
                      <a:endParaRPr lang="de-DE" sz="700" dirty="0">
                        <a:solidFill>
                          <a:srgbClr val="717379"/>
                        </a:solidFill>
                        <a:latin typeface="+mn-lt"/>
                        <a:cs typeface="Calibri"/>
                      </a:endParaRPr>
                    </a:p>
                    <a:p>
                      <a:pPr marL="230504" marR="196215">
                        <a:lnSpc>
                          <a:spcPct val="107100"/>
                        </a:lnSpc>
                        <a:spcBef>
                          <a:spcPts val="5"/>
                        </a:spcBef>
                      </a:pPr>
                      <a:r>
                        <a:rPr lang="de-DE" sz="700" dirty="0" err="1">
                          <a:solidFill>
                            <a:srgbClr val="717379"/>
                          </a:solidFill>
                          <a:latin typeface="+mn-lt"/>
                          <a:cs typeface="Calibri"/>
                        </a:rPr>
                        <a:t>MesoInfusion</a:t>
                      </a:r>
                      <a:r>
                        <a:rPr lang="de-DE" sz="700" dirty="0">
                          <a:solidFill>
                            <a:srgbClr val="717379"/>
                          </a:solidFill>
                          <a:latin typeface="+mn-lt"/>
                          <a:cs typeface="Calibri"/>
                        </a:rPr>
                        <a:t> DCS ist ein virtuelles Mesotherapiegerät, das die Wirkung von 4 Strömen kombiniert, um die Wirkung von virtuellen "Nadel"-Behandlungen zu verstärken und zu vervielfachen.</a:t>
                      </a:r>
                    </a:p>
                    <a:p>
                      <a:pPr marL="230504" marR="196215">
                        <a:lnSpc>
                          <a:spcPct val="107100"/>
                        </a:lnSpc>
                        <a:spcBef>
                          <a:spcPts val="5"/>
                        </a:spcBef>
                      </a:pPr>
                      <a:endParaRPr lang="de-DE" sz="700" dirty="0">
                        <a:solidFill>
                          <a:srgbClr val="717379"/>
                        </a:solidFill>
                        <a:latin typeface="+mn-lt"/>
                        <a:cs typeface="Calibri"/>
                      </a:endParaRPr>
                    </a:p>
                    <a:p>
                      <a:pPr marL="230504" marR="196215">
                        <a:lnSpc>
                          <a:spcPct val="107100"/>
                        </a:lnSpc>
                        <a:spcBef>
                          <a:spcPts val="5"/>
                        </a:spcBef>
                      </a:pPr>
                      <a:r>
                        <a:rPr lang="de-DE" sz="700" dirty="0">
                          <a:solidFill>
                            <a:srgbClr val="717379"/>
                          </a:solidFill>
                          <a:latin typeface="+mn-lt"/>
                          <a:cs typeface="Calibri"/>
                        </a:rPr>
                        <a:t>PHASE 1 | AKTIVATOR</a:t>
                      </a:r>
                    </a:p>
                    <a:p>
                      <a:pPr marL="230504" marR="196215">
                        <a:lnSpc>
                          <a:spcPct val="107100"/>
                        </a:lnSpc>
                        <a:spcBef>
                          <a:spcPts val="5"/>
                        </a:spcBef>
                      </a:pPr>
                      <a:r>
                        <a:rPr lang="de-DE" sz="700" dirty="0">
                          <a:solidFill>
                            <a:srgbClr val="717379"/>
                          </a:solidFill>
                          <a:latin typeface="+mn-lt"/>
                          <a:cs typeface="Calibri"/>
                        </a:rPr>
                        <a:t>Vorbereitungsphase, die die Mikrozirkulation aktiviert, den Stoffwechsel anregt und Sauerstoff zuführt.</a:t>
                      </a:r>
                      <a:endParaRPr sz="700" dirty="0">
                        <a:latin typeface="Calibri"/>
                        <a:cs typeface="Calibri"/>
                      </a:endParaRPr>
                    </a:p>
                  </a:txBody>
                  <a:tcPr marL="0" marR="0" marT="158750" marB="0">
                    <a:lnB w="12700">
                      <a:solidFill>
                        <a:srgbClr val="FFFFFF"/>
                      </a:solidFill>
                      <a:prstDash val="solid"/>
                    </a:lnB>
                    <a:solidFill>
                      <a:srgbClr val="ECEAEA"/>
                    </a:solidFill>
                  </a:tcPr>
                </a:tc>
                <a:extLst>
                  <a:ext uri="{0D108BD9-81ED-4DB2-BD59-A6C34878D82A}">
                    <a16:rowId xmlns:a16="http://schemas.microsoft.com/office/drawing/2014/main" val="10000"/>
                  </a:ext>
                </a:extLst>
              </a:tr>
              <a:tr h="499976">
                <a:tc>
                  <a:txBody>
                    <a:bodyPr/>
                    <a:lstStyle/>
                    <a:p>
                      <a:pPr marL="230504">
                        <a:lnSpc>
                          <a:spcPct val="100000"/>
                        </a:lnSpc>
                        <a:spcBef>
                          <a:spcPts val="565"/>
                        </a:spcBef>
                      </a:pPr>
                      <a:r>
                        <a:rPr lang="de-DE" sz="800" spc="15" dirty="0">
                          <a:solidFill>
                            <a:srgbClr val="717379"/>
                          </a:solidFill>
                          <a:latin typeface="+mn-lt"/>
                          <a:cs typeface="Calibri"/>
                        </a:rPr>
                        <a:t>PHASE 2 | HYDROELEKTROPHORESE</a:t>
                      </a:r>
                    </a:p>
                    <a:p>
                      <a:pPr marL="230504">
                        <a:lnSpc>
                          <a:spcPct val="100000"/>
                        </a:lnSpc>
                        <a:spcBef>
                          <a:spcPts val="565"/>
                        </a:spcBef>
                      </a:pPr>
                      <a:r>
                        <a:rPr lang="de-DE" sz="800" spc="15" dirty="0">
                          <a:solidFill>
                            <a:srgbClr val="717379"/>
                          </a:solidFill>
                          <a:latin typeface="+mn-lt"/>
                          <a:cs typeface="Calibri"/>
                        </a:rPr>
                        <a:t>Phase der Penetration von ionisierbaren Wirkstoffen durch die Epidermis.</a:t>
                      </a:r>
                      <a:endParaRPr sz="700" dirty="0">
                        <a:latin typeface="Calibri"/>
                        <a:cs typeface="Calibri"/>
                      </a:endParaRPr>
                    </a:p>
                  </a:txBody>
                  <a:tcPr marL="0" marR="0" marT="71755" marB="0">
                    <a:lnT w="12700">
                      <a:solidFill>
                        <a:srgbClr val="FFFFFF"/>
                      </a:solidFill>
                      <a:prstDash val="solid"/>
                    </a:lnT>
                    <a:lnB w="12700">
                      <a:solidFill>
                        <a:srgbClr val="FFFFFF"/>
                      </a:solidFill>
                      <a:prstDash val="solid"/>
                    </a:lnB>
                    <a:solidFill>
                      <a:srgbClr val="ECEAEA"/>
                    </a:solidFill>
                  </a:tcPr>
                </a:tc>
                <a:extLst>
                  <a:ext uri="{0D108BD9-81ED-4DB2-BD59-A6C34878D82A}">
                    <a16:rowId xmlns:a16="http://schemas.microsoft.com/office/drawing/2014/main" val="10001"/>
                  </a:ext>
                </a:extLst>
              </a:tr>
              <a:tr h="476996">
                <a:tc>
                  <a:txBody>
                    <a:bodyPr/>
                    <a:lstStyle/>
                    <a:p>
                      <a:pPr marL="230504">
                        <a:lnSpc>
                          <a:spcPct val="100000"/>
                        </a:lnSpc>
                        <a:spcBef>
                          <a:spcPts val="459"/>
                        </a:spcBef>
                      </a:pPr>
                      <a:r>
                        <a:rPr lang="de-DE" sz="800" spc="15" dirty="0">
                          <a:solidFill>
                            <a:srgbClr val="717379"/>
                          </a:solidFill>
                          <a:latin typeface="+mn-lt"/>
                          <a:cs typeface="Calibri"/>
                        </a:rPr>
                        <a:t>PHASE 3 |ELEKTROPORATION</a:t>
                      </a:r>
                    </a:p>
                    <a:p>
                      <a:pPr marL="230504">
                        <a:lnSpc>
                          <a:spcPct val="100000"/>
                        </a:lnSpc>
                        <a:spcBef>
                          <a:spcPts val="459"/>
                        </a:spcBef>
                      </a:pPr>
                      <a:r>
                        <a:rPr lang="de-DE" sz="800" spc="15" dirty="0">
                          <a:solidFill>
                            <a:srgbClr val="717379"/>
                          </a:solidFill>
                          <a:latin typeface="+mn-lt"/>
                          <a:cs typeface="Calibri"/>
                        </a:rPr>
                        <a:t>Phase der Aufnahme von Wirkstoffen auf transzellulärer Ebene durch die wässrigen Kanäle der Zellmembran.</a:t>
                      </a:r>
                      <a:endParaRPr sz="700" dirty="0">
                        <a:latin typeface="Calibri"/>
                        <a:cs typeface="Calibri"/>
                      </a:endParaRPr>
                    </a:p>
                  </a:txBody>
                  <a:tcPr marL="0" marR="0" marT="58419" marB="0">
                    <a:lnT w="12700">
                      <a:solidFill>
                        <a:srgbClr val="FFFFFF"/>
                      </a:solidFill>
                      <a:prstDash val="solid"/>
                    </a:lnT>
                    <a:lnB w="12700">
                      <a:solidFill>
                        <a:srgbClr val="FFFFFF"/>
                      </a:solidFill>
                      <a:prstDash val="solid"/>
                    </a:lnB>
                    <a:solidFill>
                      <a:srgbClr val="ECEAEA"/>
                    </a:solidFill>
                  </a:tcPr>
                </a:tc>
                <a:extLst>
                  <a:ext uri="{0D108BD9-81ED-4DB2-BD59-A6C34878D82A}">
                    <a16:rowId xmlns:a16="http://schemas.microsoft.com/office/drawing/2014/main" val="10002"/>
                  </a:ext>
                </a:extLst>
              </a:tr>
              <a:tr h="3496453">
                <a:tc>
                  <a:txBody>
                    <a:bodyPr/>
                    <a:lstStyle/>
                    <a:p>
                      <a:pPr marL="230504">
                        <a:lnSpc>
                          <a:spcPct val="100000"/>
                        </a:lnSpc>
                        <a:spcBef>
                          <a:spcPts val="540"/>
                        </a:spcBef>
                      </a:pPr>
                      <a:r>
                        <a:rPr sz="800" spc="30" dirty="0">
                          <a:solidFill>
                            <a:srgbClr val="717379"/>
                          </a:solidFill>
                          <a:latin typeface="Calibri"/>
                          <a:cs typeface="Calibri"/>
                        </a:rPr>
                        <a:t>P</a:t>
                      </a:r>
                      <a:r>
                        <a:rPr lang="de-DE" sz="800" spc="30" dirty="0">
                          <a:solidFill>
                            <a:srgbClr val="717379"/>
                          </a:solidFill>
                          <a:latin typeface="+mn-lt"/>
                          <a:cs typeface="Calibri"/>
                        </a:rPr>
                        <a:t>PHASE 4 | KRYOTHERAPIE</a:t>
                      </a:r>
                    </a:p>
                    <a:p>
                      <a:pPr marL="230504">
                        <a:lnSpc>
                          <a:spcPct val="100000"/>
                        </a:lnSpc>
                        <a:spcBef>
                          <a:spcPts val="540"/>
                        </a:spcBef>
                      </a:pPr>
                      <a:r>
                        <a:rPr lang="de-DE" sz="800" spc="30" dirty="0">
                          <a:solidFill>
                            <a:srgbClr val="717379"/>
                          </a:solidFill>
                          <a:latin typeface="+mn-lt"/>
                          <a:cs typeface="Calibri"/>
                        </a:rPr>
                        <a:t>Letzte Phase der tonischen Stimulation und Hautstraffung.</a:t>
                      </a:r>
                      <a:endParaRPr sz="700" dirty="0">
                        <a:latin typeface="Calibri"/>
                        <a:cs typeface="Calibri"/>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5"/>
                        </a:spcBef>
                      </a:pPr>
                      <a:endParaRPr sz="700" dirty="0">
                        <a:latin typeface="Times New Roman"/>
                        <a:cs typeface="Times New Roman"/>
                      </a:endParaRPr>
                    </a:p>
                    <a:p>
                      <a:pPr marL="1369060" algn="ctr">
                        <a:lnSpc>
                          <a:spcPct val="100000"/>
                        </a:lnSpc>
                      </a:pPr>
                      <a:r>
                        <a:rPr sz="600" dirty="0">
                          <a:solidFill>
                            <a:srgbClr val="353331"/>
                          </a:solidFill>
                          <a:latin typeface="Calibri"/>
                          <a:cs typeface="Calibri"/>
                        </a:rPr>
                        <a:t>4</a:t>
                      </a:r>
                      <a:r>
                        <a:rPr sz="600" spc="-35" dirty="0">
                          <a:solidFill>
                            <a:srgbClr val="353331"/>
                          </a:solidFill>
                          <a:latin typeface="Calibri"/>
                          <a:cs typeface="Calibri"/>
                        </a:rPr>
                        <a:t> </a:t>
                      </a:r>
                      <a:r>
                        <a:rPr sz="600" spc="15" dirty="0">
                          <a:solidFill>
                            <a:srgbClr val="353331"/>
                          </a:solidFill>
                          <a:latin typeface="Calibri"/>
                          <a:cs typeface="Calibri"/>
                        </a:rPr>
                        <a:t>TECHNI</a:t>
                      </a:r>
                      <a:r>
                        <a:rPr lang="de-CH" sz="600" spc="15" dirty="0">
                          <a:solidFill>
                            <a:srgbClr val="353331"/>
                          </a:solidFill>
                          <a:latin typeface="Calibri"/>
                          <a:cs typeface="Calibri"/>
                        </a:rPr>
                        <a:t>KEN</a:t>
                      </a:r>
                      <a:endParaRPr sz="600" dirty="0">
                        <a:latin typeface="Calibri"/>
                        <a:cs typeface="Calibri"/>
                      </a:endParaRPr>
                    </a:p>
                    <a:p>
                      <a:pPr marL="1746250" marR="369570" algn="ctr">
                        <a:lnSpc>
                          <a:spcPct val="144500"/>
                        </a:lnSpc>
                        <a:spcBef>
                          <a:spcPts val="360"/>
                        </a:spcBef>
                      </a:pPr>
                      <a:r>
                        <a:rPr sz="500" spc="-20" dirty="0">
                          <a:solidFill>
                            <a:srgbClr val="514D4B"/>
                          </a:solidFill>
                          <a:latin typeface="Tahoma"/>
                          <a:cs typeface="Tahoma"/>
                        </a:rPr>
                        <a:t>ACTIVATING </a:t>
                      </a:r>
                      <a:r>
                        <a:rPr lang="de-CH" sz="500" spc="-20" dirty="0">
                          <a:solidFill>
                            <a:srgbClr val="514D4B"/>
                          </a:solidFill>
                          <a:latin typeface="Tahoma"/>
                          <a:cs typeface="Tahoma"/>
                        </a:rPr>
                        <a:t>STROM</a:t>
                      </a:r>
                      <a:r>
                        <a:rPr sz="500" spc="10" dirty="0">
                          <a:solidFill>
                            <a:srgbClr val="514D4B"/>
                          </a:solidFill>
                          <a:latin typeface="Tahoma"/>
                          <a:cs typeface="Tahoma"/>
                        </a:rPr>
                        <a:t>  </a:t>
                      </a:r>
                      <a:r>
                        <a:rPr sz="500" spc="-5" dirty="0">
                          <a:solidFill>
                            <a:srgbClr val="514D4B"/>
                          </a:solidFill>
                          <a:latin typeface="Tahoma"/>
                          <a:cs typeface="Tahoma"/>
                        </a:rPr>
                        <a:t>HYDROELECTROPHORES</a:t>
                      </a:r>
                      <a:r>
                        <a:rPr lang="de-CH" sz="500" spc="-5" dirty="0">
                          <a:solidFill>
                            <a:srgbClr val="514D4B"/>
                          </a:solidFill>
                          <a:latin typeface="Tahoma"/>
                          <a:cs typeface="Tahoma"/>
                        </a:rPr>
                        <a:t>E</a:t>
                      </a:r>
                      <a:r>
                        <a:rPr sz="500" spc="-5" dirty="0">
                          <a:solidFill>
                            <a:srgbClr val="514D4B"/>
                          </a:solidFill>
                          <a:latin typeface="Tahoma"/>
                          <a:cs typeface="Tahoma"/>
                        </a:rPr>
                        <a:t>  ELECTROPORATION  CRYOTHERAP</a:t>
                      </a:r>
                      <a:r>
                        <a:rPr lang="de-CH" sz="500" spc="-5" dirty="0">
                          <a:solidFill>
                            <a:srgbClr val="514D4B"/>
                          </a:solidFill>
                          <a:latin typeface="Tahoma"/>
                          <a:cs typeface="Tahoma"/>
                        </a:rPr>
                        <a:t>IE</a:t>
                      </a:r>
                      <a:endParaRPr sz="500" dirty="0">
                        <a:latin typeface="Tahoma"/>
                        <a:cs typeface="Tahoma"/>
                      </a:endParaRPr>
                    </a:p>
                  </a:txBody>
                  <a:tcPr marL="0" marR="0" marT="68580" marB="0">
                    <a:lnT w="12700">
                      <a:solidFill>
                        <a:srgbClr val="FFFFFF"/>
                      </a:solidFill>
                      <a:prstDash val="solid"/>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5448" y="3561664"/>
            <a:ext cx="1397351" cy="8280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9601" y="4453089"/>
            <a:ext cx="1393198" cy="82800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16340" y="5342940"/>
            <a:ext cx="1396450" cy="8280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812743" y="2670797"/>
            <a:ext cx="1400060" cy="82800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500239" y="5940006"/>
            <a:ext cx="3191763" cy="1619999"/>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12"/>
            <a:ext cx="10692130" cy="353695"/>
          </a:xfrm>
          <a:custGeom>
            <a:avLst/>
            <a:gdLst/>
            <a:ahLst/>
            <a:cxnLst/>
            <a:rect l="l" t="t" r="r" b="b"/>
            <a:pathLst>
              <a:path w="10692130" h="353695">
                <a:moveTo>
                  <a:pt x="0" y="353314"/>
                </a:moveTo>
                <a:lnTo>
                  <a:pt x="10692003" y="353314"/>
                </a:lnTo>
                <a:lnTo>
                  <a:pt x="10692003" y="0"/>
                </a:lnTo>
                <a:lnTo>
                  <a:pt x="0" y="0"/>
                </a:lnTo>
                <a:lnTo>
                  <a:pt x="0" y="353314"/>
                </a:lnTo>
                <a:close/>
              </a:path>
            </a:pathLst>
          </a:custGeom>
          <a:solidFill>
            <a:srgbClr val="C7B43D"/>
          </a:solidFill>
        </p:spPr>
        <p:txBody>
          <a:bodyPr wrap="square" lIns="0" tIns="0" rIns="0" bIns="0" rtlCol="0"/>
          <a:lstStyle/>
          <a:p>
            <a:endParaRPr/>
          </a:p>
        </p:txBody>
      </p:sp>
      <p:sp>
        <p:nvSpPr>
          <p:cNvPr id="8" name="object 8"/>
          <p:cNvSpPr txBox="1"/>
          <p:nvPr/>
        </p:nvSpPr>
        <p:spPr>
          <a:xfrm>
            <a:off x="8767444" y="1539011"/>
            <a:ext cx="1564640" cy="1684885"/>
          </a:xfrm>
          <a:prstGeom prst="rect">
            <a:avLst/>
          </a:prstGeom>
          <a:solidFill>
            <a:srgbClr val="ECEAEA"/>
          </a:solidFill>
        </p:spPr>
        <p:txBody>
          <a:bodyPr vert="horz" wrap="square" lIns="0" tIns="125730" rIns="0" bIns="0" rtlCol="0">
            <a:spAutoFit/>
          </a:bodyPr>
          <a:lstStyle/>
          <a:p>
            <a:pPr marL="132715" marR="483234">
              <a:lnSpc>
                <a:spcPts val="1300"/>
              </a:lnSpc>
              <a:spcBef>
                <a:spcPts val="990"/>
              </a:spcBef>
            </a:pPr>
            <a:r>
              <a:rPr lang="de-CH" sz="1100" b="1" spc="-35" dirty="0">
                <a:solidFill>
                  <a:srgbClr val="828182"/>
                </a:solidFill>
                <a:latin typeface="Trebuchet MS"/>
                <a:cs typeface="Trebuchet MS"/>
              </a:rPr>
              <a:t>DAUER UND HÄUFIGKEIT</a:t>
            </a:r>
            <a:endParaRPr sz="1100" dirty="0">
              <a:latin typeface="Trebuchet MS"/>
              <a:cs typeface="Trebuchet MS"/>
            </a:endParaRPr>
          </a:p>
          <a:p>
            <a:pPr marL="118745" marR="115570">
              <a:lnSpc>
                <a:spcPct val="104200"/>
              </a:lnSpc>
              <a:spcBef>
                <a:spcPts val="180"/>
              </a:spcBef>
            </a:pPr>
            <a:r>
              <a:rPr lang="de-DE" sz="800" spc="-10" dirty="0">
                <a:solidFill>
                  <a:srgbClr val="717379"/>
                </a:solidFill>
                <a:latin typeface="Calibri"/>
                <a:cs typeface="Calibri"/>
              </a:rPr>
              <a:t>Die Dauer der Behandlung beträgt etwa 60 Minuten.</a:t>
            </a:r>
          </a:p>
          <a:p>
            <a:pPr marL="118745" marR="115570">
              <a:lnSpc>
                <a:spcPct val="104200"/>
              </a:lnSpc>
              <a:spcBef>
                <a:spcPts val="180"/>
              </a:spcBef>
            </a:pPr>
            <a:endParaRPr lang="de-DE" sz="800" spc="-10" dirty="0">
              <a:solidFill>
                <a:srgbClr val="717379"/>
              </a:solidFill>
              <a:latin typeface="Calibri"/>
              <a:cs typeface="Calibri"/>
            </a:endParaRPr>
          </a:p>
          <a:p>
            <a:pPr marL="118745" marR="115570">
              <a:lnSpc>
                <a:spcPct val="104200"/>
              </a:lnSpc>
              <a:spcBef>
                <a:spcPts val="180"/>
              </a:spcBef>
            </a:pPr>
            <a:r>
              <a:rPr lang="de-DE" sz="800" spc="-10" dirty="0">
                <a:solidFill>
                  <a:srgbClr val="717379"/>
                </a:solidFill>
                <a:latin typeface="Calibri"/>
                <a:cs typeface="Calibri"/>
              </a:rPr>
              <a:t>Es werden mindestens 6 Sitzungen empfohlen (MESOSLIM-Programm), wobei 2 Sitzungen in der ersten Woche durchgeführt werden.</a:t>
            </a:r>
          </a:p>
          <a:p>
            <a:pPr marL="118745" marR="146050">
              <a:lnSpc>
                <a:spcPct val="104200"/>
              </a:lnSpc>
            </a:pPr>
            <a:endParaRPr sz="800" dirty="0">
              <a:latin typeface="Calibri"/>
              <a:cs typeface="Calibri"/>
            </a:endParaRPr>
          </a:p>
        </p:txBody>
      </p:sp>
      <p:sp>
        <p:nvSpPr>
          <p:cNvPr id="9" name="object 9"/>
          <p:cNvSpPr txBox="1"/>
          <p:nvPr/>
        </p:nvSpPr>
        <p:spPr>
          <a:xfrm>
            <a:off x="8767444" y="3301212"/>
            <a:ext cx="1564640" cy="2021579"/>
          </a:xfrm>
          <a:prstGeom prst="rect">
            <a:avLst/>
          </a:prstGeom>
          <a:solidFill>
            <a:srgbClr val="ECEAEA"/>
          </a:solidFill>
        </p:spPr>
        <p:txBody>
          <a:bodyPr vert="horz" wrap="square" lIns="0" tIns="125730" rIns="0" bIns="0" rtlCol="0">
            <a:spAutoFit/>
          </a:bodyPr>
          <a:lstStyle/>
          <a:p>
            <a:pPr marL="132715" marR="661670">
              <a:lnSpc>
                <a:spcPts val="1300"/>
              </a:lnSpc>
              <a:spcBef>
                <a:spcPts val="990"/>
              </a:spcBef>
            </a:pPr>
            <a:r>
              <a:rPr sz="1100" b="1" spc="-20" dirty="0">
                <a:solidFill>
                  <a:srgbClr val="828182"/>
                </a:solidFill>
                <a:latin typeface="Trebuchet MS"/>
                <a:cs typeface="Trebuchet MS"/>
              </a:rPr>
              <a:t>H</a:t>
            </a:r>
            <a:r>
              <a:rPr lang="de-CH" sz="1100" b="1" spc="-20" dirty="0">
                <a:solidFill>
                  <a:srgbClr val="828182"/>
                </a:solidFill>
                <a:latin typeface="Trebuchet MS"/>
                <a:cs typeface="Trebuchet MS"/>
              </a:rPr>
              <a:t>EIM BEHANLDUNG</a:t>
            </a:r>
          </a:p>
          <a:p>
            <a:pPr marL="132715" marR="661670">
              <a:lnSpc>
                <a:spcPts val="1300"/>
              </a:lnSpc>
              <a:spcBef>
                <a:spcPts val="990"/>
              </a:spcBef>
            </a:pPr>
            <a:r>
              <a:rPr sz="800" spc="-20" dirty="0">
                <a:solidFill>
                  <a:srgbClr val="717379"/>
                </a:solidFill>
                <a:latin typeface="Calibri"/>
                <a:cs typeface="Calibri"/>
              </a:rPr>
              <a:t>ANTI</a:t>
            </a:r>
            <a:r>
              <a:rPr sz="800" spc="-15" dirty="0">
                <a:solidFill>
                  <a:srgbClr val="717379"/>
                </a:solidFill>
                <a:latin typeface="Calibri"/>
                <a:cs typeface="Calibri"/>
              </a:rPr>
              <a:t>-</a:t>
            </a:r>
            <a:r>
              <a:rPr sz="800" spc="5" dirty="0">
                <a:solidFill>
                  <a:srgbClr val="717379"/>
                </a:solidFill>
                <a:latin typeface="Calibri"/>
                <a:cs typeface="Calibri"/>
              </a:rPr>
              <a:t>CEL</a:t>
            </a:r>
            <a:r>
              <a:rPr sz="800" spc="-30" dirty="0">
                <a:solidFill>
                  <a:srgbClr val="717379"/>
                </a:solidFill>
                <a:latin typeface="Calibri"/>
                <a:cs typeface="Calibri"/>
              </a:rPr>
              <a:t>L</a:t>
            </a:r>
            <a:r>
              <a:rPr sz="800" spc="-20" dirty="0">
                <a:solidFill>
                  <a:srgbClr val="717379"/>
                </a:solidFill>
                <a:latin typeface="Calibri"/>
                <a:cs typeface="Calibri"/>
              </a:rPr>
              <a:t>ULITE  </a:t>
            </a:r>
            <a:r>
              <a:rPr sz="800" spc="-15" dirty="0">
                <a:solidFill>
                  <a:srgbClr val="717379"/>
                </a:solidFill>
                <a:latin typeface="Calibri"/>
                <a:cs typeface="Calibri"/>
              </a:rPr>
              <a:t>DRAINING</a:t>
            </a:r>
            <a:r>
              <a:rPr sz="800" spc="-75" dirty="0">
                <a:solidFill>
                  <a:srgbClr val="717379"/>
                </a:solidFill>
                <a:latin typeface="Calibri"/>
                <a:cs typeface="Calibri"/>
              </a:rPr>
              <a:t> </a:t>
            </a:r>
            <a:r>
              <a:rPr sz="800" spc="-10" dirty="0">
                <a:solidFill>
                  <a:srgbClr val="717379"/>
                </a:solidFill>
                <a:latin typeface="Calibri"/>
                <a:cs typeface="Calibri"/>
              </a:rPr>
              <a:t>GEL</a:t>
            </a:r>
            <a:endParaRPr sz="800" dirty="0">
              <a:latin typeface="Calibri"/>
              <a:cs typeface="Calibri"/>
            </a:endParaRPr>
          </a:p>
          <a:p>
            <a:pPr marL="118745" marR="490855">
              <a:lnSpc>
                <a:spcPct val="104200"/>
              </a:lnSpc>
              <a:spcBef>
                <a:spcPts val="565"/>
              </a:spcBef>
            </a:pPr>
            <a:r>
              <a:rPr sz="800" spc="-15" dirty="0">
                <a:solidFill>
                  <a:srgbClr val="717379"/>
                </a:solidFill>
                <a:latin typeface="Calibri"/>
                <a:cs typeface="Calibri"/>
              </a:rPr>
              <a:t>ANTI-CELLULITE</a:t>
            </a:r>
            <a:r>
              <a:rPr sz="800" spc="-75" dirty="0">
                <a:solidFill>
                  <a:srgbClr val="717379"/>
                </a:solidFill>
                <a:latin typeface="Calibri"/>
                <a:cs typeface="Calibri"/>
              </a:rPr>
              <a:t> </a:t>
            </a:r>
            <a:r>
              <a:rPr sz="800" spc="-20" dirty="0">
                <a:solidFill>
                  <a:srgbClr val="717379"/>
                </a:solidFill>
                <a:latin typeface="Calibri"/>
                <a:cs typeface="Calibri"/>
              </a:rPr>
              <a:t>CREAM  </a:t>
            </a:r>
            <a:r>
              <a:rPr sz="800" spc="-10" dirty="0">
                <a:solidFill>
                  <a:srgbClr val="717379"/>
                </a:solidFill>
                <a:latin typeface="Calibri"/>
                <a:cs typeface="Calibri"/>
              </a:rPr>
              <a:t>REBELLIOUS</a:t>
            </a:r>
            <a:r>
              <a:rPr sz="800" spc="-70" dirty="0">
                <a:solidFill>
                  <a:srgbClr val="717379"/>
                </a:solidFill>
                <a:latin typeface="Calibri"/>
                <a:cs typeface="Calibri"/>
              </a:rPr>
              <a:t> </a:t>
            </a:r>
            <a:r>
              <a:rPr sz="800" spc="-5" dirty="0">
                <a:solidFill>
                  <a:srgbClr val="717379"/>
                </a:solidFill>
                <a:latin typeface="Calibri"/>
                <a:cs typeface="Calibri"/>
              </a:rPr>
              <a:t>ZONES</a:t>
            </a:r>
            <a:endParaRPr sz="800" dirty="0">
              <a:latin typeface="Calibri"/>
              <a:cs typeface="Calibri"/>
            </a:endParaRPr>
          </a:p>
          <a:p>
            <a:pPr>
              <a:lnSpc>
                <a:spcPct val="100000"/>
              </a:lnSpc>
              <a:spcBef>
                <a:spcPts val="55"/>
              </a:spcBef>
            </a:pPr>
            <a:endParaRPr sz="650" dirty="0">
              <a:latin typeface="Calibri"/>
              <a:cs typeface="Calibri"/>
            </a:endParaRPr>
          </a:p>
          <a:p>
            <a:pPr marL="118745" marR="225425">
              <a:lnSpc>
                <a:spcPct val="104200"/>
              </a:lnSpc>
            </a:pPr>
            <a:r>
              <a:rPr sz="800" spc="-15" dirty="0">
                <a:solidFill>
                  <a:srgbClr val="717379"/>
                </a:solidFill>
                <a:latin typeface="Calibri"/>
                <a:cs typeface="Calibri"/>
              </a:rPr>
              <a:t>FORTNIGHT</a:t>
            </a:r>
            <a:r>
              <a:rPr lang="de-CH" sz="800" spc="-15" dirty="0">
                <a:solidFill>
                  <a:srgbClr val="717379"/>
                </a:solidFill>
                <a:latin typeface="Calibri"/>
                <a:cs typeface="Calibri"/>
              </a:rPr>
              <a:t> (14)</a:t>
            </a:r>
            <a:r>
              <a:rPr sz="800" spc="-15" dirty="0">
                <a:solidFill>
                  <a:srgbClr val="717379"/>
                </a:solidFill>
                <a:latin typeface="Calibri"/>
                <a:cs typeface="Calibri"/>
              </a:rPr>
              <a:t> </a:t>
            </a:r>
            <a:r>
              <a:rPr sz="800" spc="-20" dirty="0">
                <a:solidFill>
                  <a:srgbClr val="717379"/>
                </a:solidFill>
                <a:latin typeface="Calibri"/>
                <a:cs typeface="Calibri"/>
              </a:rPr>
              <a:t>FIGURE</a:t>
            </a:r>
            <a:r>
              <a:rPr sz="800" spc="-120" dirty="0">
                <a:solidFill>
                  <a:srgbClr val="717379"/>
                </a:solidFill>
                <a:latin typeface="Calibri"/>
                <a:cs typeface="Calibri"/>
              </a:rPr>
              <a:t> </a:t>
            </a:r>
            <a:r>
              <a:rPr sz="800" spc="-25" dirty="0">
                <a:solidFill>
                  <a:srgbClr val="717379"/>
                </a:solidFill>
                <a:latin typeface="Calibri"/>
                <a:cs typeface="Calibri"/>
              </a:rPr>
              <a:t>INTENSIVE  </a:t>
            </a:r>
            <a:r>
              <a:rPr sz="800" spc="-30" dirty="0">
                <a:solidFill>
                  <a:srgbClr val="717379"/>
                </a:solidFill>
                <a:latin typeface="Calibri"/>
                <a:cs typeface="Calibri"/>
              </a:rPr>
              <a:t>TREATMENT</a:t>
            </a:r>
            <a:endParaRPr sz="800" dirty="0">
              <a:latin typeface="Calibri"/>
              <a:cs typeface="Calibri"/>
            </a:endParaRPr>
          </a:p>
          <a:p>
            <a:pPr>
              <a:lnSpc>
                <a:spcPct val="100000"/>
              </a:lnSpc>
              <a:spcBef>
                <a:spcPts val="35"/>
              </a:spcBef>
            </a:pPr>
            <a:endParaRPr sz="700" dirty="0">
              <a:latin typeface="Calibri"/>
              <a:cs typeface="Calibri"/>
            </a:endParaRPr>
          </a:p>
          <a:p>
            <a:pPr marL="118745">
              <a:lnSpc>
                <a:spcPct val="100000"/>
              </a:lnSpc>
            </a:pPr>
            <a:r>
              <a:rPr lang="de-CH" sz="800" dirty="0">
                <a:latin typeface="Calibri"/>
                <a:cs typeface="Calibri"/>
              </a:rPr>
              <a:t>SLIM DRONE GEL &amp; BOOSTER</a:t>
            </a:r>
            <a:endParaRPr sz="800" dirty="0">
              <a:latin typeface="Calibri"/>
              <a:cs typeface="Calibri"/>
            </a:endParaRPr>
          </a:p>
        </p:txBody>
      </p:sp>
      <p:sp>
        <p:nvSpPr>
          <p:cNvPr id="10" name="object 10"/>
          <p:cNvSpPr/>
          <p:nvPr/>
        </p:nvSpPr>
        <p:spPr>
          <a:xfrm>
            <a:off x="0" y="1268904"/>
            <a:ext cx="10692130" cy="0"/>
          </a:xfrm>
          <a:custGeom>
            <a:avLst/>
            <a:gdLst/>
            <a:ahLst/>
            <a:cxnLst/>
            <a:rect l="l" t="t" r="r" b="b"/>
            <a:pathLst>
              <a:path w="10692130">
                <a:moveTo>
                  <a:pt x="0" y="0"/>
                </a:moveTo>
                <a:lnTo>
                  <a:pt x="10692003" y="0"/>
                </a:lnTo>
              </a:path>
            </a:pathLst>
          </a:custGeom>
          <a:ln w="25400">
            <a:solidFill>
              <a:srgbClr val="ADABAF"/>
            </a:solidFill>
          </a:ln>
        </p:spPr>
        <p:txBody>
          <a:bodyPr wrap="square" lIns="0" tIns="0" rIns="0" bIns="0" rtlCol="0"/>
          <a:lstStyle/>
          <a:p>
            <a:endParaRPr/>
          </a:p>
        </p:txBody>
      </p:sp>
      <p:sp>
        <p:nvSpPr>
          <p:cNvPr id="11" name="object 11"/>
          <p:cNvSpPr/>
          <p:nvPr/>
        </p:nvSpPr>
        <p:spPr>
          <a:xfrm>
            <a:off x="8922754" y="906075"/>
            <a:ext cx="1406245" cy="233959"/>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5354372" y="91466"/>
            <a:ext cx="4987925" cy="252729"/>
          </a:xfrm>
          <a:prstGeom prst="rect">
            <a:avLst/>
          </a:prstGeom>
        </p:spPr>
        <p:txBody>
          <a:bodyPr vert="horz" wrap="square" lIns="0" tIns="11430" rIns="0" bIns="0" rtlCol="0">
            <a:spAutoFit/>
          </a:bodyPr>
          <a:lstStyle/>
          <a:p>
            <a:pPr marL="12700">
              <a:lnSpc>
                <a:spcPct val="100000"/>
              </a:lnSpc>
              <a:spcBef>
                <a:spcPts val="90"/>
              </a:spcBef>
            </a:pPr>
            <a:r>
              <a:rPr sz="1500" spc="35" dirty="0">
                <a:solidFill>
                  <a:srgbClr val="FFFFFF"/>
                </a:solidFill>
                <a:latin typeface="Tahoma"/>
                <a:cs typeface="Tahoma"/>
              </a:rPr>
              <a:t>STEP</a:t>
            </a:r>
            <a:r>
              <a:rPr sz="1500" spc="-100" dirty="0">
                <a:solidFill>
                  <a:srgbClr val="FFFFFF"/>
                </a:solidFill>
                <a:latin typeface="Tahoma"/>
                <a:cs typeface="Tahoma"/>
              </a:rPr>
              <a:t> </a:t>
            </a:r>
            <a:r>
              <a:rPr sz="1500" spc="5" dirty="0">
                <a:solidFill>
                  <a:srgbClr val="FFFFFF"/>
                </a:solidFill>
                <a:latin typeface="Tahoma"/>
                <a:cs typeface="Tahoma"/>
              </a:rPr>
              <a:t>BY</a:t>
            </a:r>
            <a:r>
              <a:rPr sz="1500" spc="-100" dirty="0">
                <a:solidFill>
                  <a:srgbClr val="FFFFFF"/>
                </a:solidFill>
                <a:latin typeface="Tahoma"/>
                <a:cs typeface="Tahoma"/>
              </a:rPr>
              <a:t> </a:t>
            </a:r>
            <a:r>
              <a:rPr sz="1500" spc="35" dirty="0">
                <a:solidFill>
                  <a:srgbClr val="FFFFFF"/>
                </a:solidFill>
                <a:latin typeface="Tahoma"/>
                <a:cs typeface="Tahoma"/>
              </a:rPr>
              <a:t>STEP</a:t>
            </a:r>
            <a:r>
              <a:rPr sz="1500" spc="-125" dirty="0">
                <a:solidFill>
                  <a:srgbClr val="FFFFFF"/>
                </a:solidFill>
                <a:latin typeface="Tahoma"/>
                <a:cs typeface="Tahoma"/>
              </a:rPr>
              <a:t> </a:t>
            </a:r>
            <a:r>
              <a:rPr sz="1500" b="1" spc="-130" dirty="0">
                <a:solidFill>
                  <a:srgbClr val="FFFFFF"/>
                </a:solidFill>
                <a:latin typeface="Trebuchet MS"/>
                <a:cs typeface="Trebuchet MS"/>
              </a:rPr>
              <a:t>·</a:t>
            </a:r>
            <a:r>
              <a:rPr sz="1500" b="1" spc="-110" dirty="0">
                <a:solidFill>
                  <a:srgbClr val="FFFFFF"/>
                </a:solidFill>
                <a:latin typeface="Trebuchet MS"/>
                <a:cs typeface="Trebuchet MS"/>
              </a:rPr>
              <a:t> </a:t>
            </a:r>
            <a:r>
              <a:rPr sz="1500" b="1" spc="15" dirty="0">
                <a:solidFill>
                  <a:srgbClr val="FFFFFF"/>
                </a:solidFill>
                <a:latin typeface="Trebuchet MS"/>
                <a:cs typeface="Trebuchet MS"/>
              </a:rPr>
              <a:t>ANTI-CELLULITE</a:t>
            </a:r>
            <a:r>
              <a:rPr sz="1500" b="1" spc="-110" dirty="0">
                <a:solidFill>
                  <a:srgbClr val="FFFFFF"/>
                </a:solidFill>
                <a:latin typeface="Trebuchet MS"/>
                <a:cs typeface="Trebuchet MS"/>
              </a:rPr>
              <a:t> </a:t>
            </a:r>
            <a:r>
              <a:rPr sz="1500" b="1" spc="50" dirty="0">
                <a:solidFill>
                  <a:srgbClr val="FFFFFF"/>
                </a:solidFill>
                <a:latin typeface="Trebuchet MS"/>
                <a:cs typeface="Trebuchet MS"/>
              </a:rPr>
              <a:t>SLIMMING</a:t>
            </a:r>
            <a:r>
              <a:rPr sz="1500" b="1" spc="-110" dirty="0">
                <a:solidFill>
                  <a:srgbClr val="FFFFFF"/>
                </a:solidFill>
                <a:latin typeface="Trebuchet MS"/>
                <a:cs typeface="Trebuchet MS"/>
              </a:rPr>
              <a:t> </a:t>
            </a:r>
            <a:r>
              <a:rPr sz="1500" b="1" spc="25" dirty="0">
                <a:solidFill>
                  <a:srgbClr val="FFFFFF"/>
                </a:solidFill>
                <a:latin typeface="Trebuchet MS"/>
                <a:cs typeface="Trebuchet MS"/>
              </a:rPr>
              <a:t>PROGRAMME</a:t>
            </a:r>
            <a:endParaRPr sz="1500">
              <a:latin typeface="Trebuchet MS"/>
              <a:cs typeface="Trebuchet MS"/>
            </a:endParaRPr>
          </a:p>
        </p:txBody>
      </p:sp>
      <p:sp>
        <p:nvSpPr>
          <p:cNvPr id="13" name="object 13"/>
          <p:cNvSpPr txBox="1"/>
          <p:nvPr/>
        </p:nvSpPr>
        <p:spPr>
          <a:xfrm>
            <a:off x="336299" y="6772009"/>
            <a:ext cx="4298950" cy="542456"/>
          </a:xfrm>
          <a:prstGeom prst="rect">
            <a:avLst/>
          </a:prstGeom>
        </p:spPr>
        <p:txBody>
          <a:bodyPr vert="horz" wrap="square" lIns="0" tIns="16510" rIns="0" bIns="0" rtlCol="0">
            <a:spAutoFit/>
          </a:bodyPr>
          <a:lstStyle/>
          <a:p>
            <a:pPr marL="12700">
              <a:lnSpc>
                <a:spcPct val="100000"/>
              </a:lnSpc>
              <a:spcBef>
                <a:spcPts val="130"/>
              </a:spcBef>
            </a:pPr>
            <a:r>
              <a:rPr lang="de-CH" sz="1000" spc="30" dirty="0">
                <a:solidFill>
                  <a:srgbClr val="828182"/>
                </a:solidFill>
                <a:latin typeface="Tahoma"/>
                <a:cs typeface="Tahoma"/>
              </a:rPr>
              <a:t>ABSCHLUSS</a:t>
            </a:r>
          </a:p>
          <a:p>
            <a:pPr marL="12700">
              <a:lnSpc>
                <a:spcPct val="100000"/>
              </a:lnSpc>
              <a:spcBef>
                <a:spcPts val="130"/>
              </a:spcBef>
            </a:pPr>
            <a:endParaRPr lang="de-DE" sz="750" dirty="0">
              <a:solidFill>
                <a:srgbClr val="717379"/>
              </a:solidFill>
              <a:latin typeface="Calibri"/>
              <a:cs typeface="Calibri"/>
            </a:endParaRPr>
          </a:p>
          <a:p>
            <a:pPr marL="12700">
              <a:lnSpc>
                <a:spcPct val="100000"/>
              </a:lnSpc>
              <a:spcBef>
                <a:spcPts val="130"/>
              </a:spcBef>
            </a:pPr>
            <a:r>
              <a:rPr lang="de-DE" sz="750" dirty="0">
                <a:solidFill>
                  <a:srgbClr val="717379"/>
                </a:solidFill>
                <a:latin typeface="Calibri"/>
                <a:cs typeface="Calibri"/>
              </a:rPr>
              <a:t>Beenden Sie die Behandlung, indem Sie den Bereich von überschüssigem Gel befreien und die Fett </a:t>
            </a:r>
            <a:r>
              <a:rPr lang="de-DE" sz="750" dirty="0" err="1">
                <a:solidFill>
                  <a:srgbClr val="717379"/>
                </a:solidFill>
                <a:latin typeface="Calibri"/>
                <a:cs typeface="Calibri"/>
              </a:rPr>
              <a:t>Sculptor</a:t>
            </a:r>
            <a:r>
              <a:rPr lang="de-DE" sz="750" dirty="0">
                <a:solidFill>
                  <a:srgbClr val="717379"/>
                </a:solidFill>
                <a:latin typeface="Calibri"/>
                <a:cs typeface="Calibri"/>
              </a:rPr>
              <a:t> Massagecreme auftragen.</a:t>
            </a:r>
            <a:endParaRPr sz="750" dirty="0">
              <a:latin typeface="Calibri"/>
              <a:cs typeface="Calibri"/>
            </a:endParaRPr>
          </a:p>
        </p:txBody>
      </p:sp>
      <p:sp>
        <p:nvSpPr>
          <p:cNvPr id="14" name="object 14"/>
          <p:cNvSpPr/>
          <p:nvPr/>
        </p:nvSpPr>
        <p:spPr>
          <a:xfrm>
            <a:off x="359197" y="6739305"/>
            <a:ext cx="8270240" cy="0"/>
          </a:xfrm>
          <a:custGeom>
            <a:avLst/>
            <a:gdLst/>
            <a:ahLst/>
            <a:cxnLst/>
            <a:rect l="l" t="t" r="r" b="b"/>
            <a:pathLst>
              <a:path w="8270240">
                <a:moveTo>
                  <a:pt x="0" y="0"/>
                </a:moveTo>
                <a:lnTo>
                  <a:pt x="8269998" y="0"/>
                </a:lnTo>
              </a:path>
            </a:pathLst>
          </a:custGeom>
          <a:ln w="3175">
            <a:solidFill>
              <a:srgbClr val="717379"/>
            </a:solidFill>
          </a:ln>
        </p:spPr>
        <p:txBody>
          <a:bodyPr wrap="square" lIns="0" tIns="0" rIns="0" bIns="0" rtlCol="0"/>
          <a:lstStyle/>
          <a:p>
            <a:endParaRPr/>
          </a:p>
        </p:txBody>
      </p:sp>
      <p:sp>
        <p:nvSpPr>
          <p:cNvPr id="15" name="object 15"/>
          <p:cNvSpPr/>
          <p:nvPr/>
        </p:nvSpPr>
        <p:spPr>
          <a:xfrm>
            <a:off x="380311" y="544495"/>
            <a:ext cx="205803" cy="2459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58437" y="78220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17" name="object 17"/>
          <p:cNvSpPr/>
          <p:nvPr/>
        </p:nvSpPr>
        <p:spPr>
          <a:xfrm>
            <a:off x="667727" y="674886"/>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18" name="object 18"/>
          <p:cNvSpPr/>
          <p:nvPr/>
        </p:nvSpPr>
        <p:spPr>
          <a:xfrm>
            <a:off x="658437" y="666631"/>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19" name="object 19"/>
          <p:cNvSpPr/>
          <p:nvPr/>
        </p:nvSpPr>
        <p:spPr>
          <a:xfrm>
            <a:off x="667727" y="560586"/>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20" name="object 20"/>
          <p:cNvSpPr/>
          <p:nvPr/>
        </p:nvSpPr>
        <p:spPr>
          <a:xfrm>
            <a:off x="658437" y="552331"/>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21" name="object 21"/>
          <p:cNvSpPr/>
          <p:nvPr/>
        </p:nvSpPr>
        <p:spPr>
          <a:xfrm>
            <a:off x="840497" y="542415"/>
            <a:ext cx="164185" cy="25011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1049795" y="542418"/>
            <a:ext cx="167932" cy="25011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60001" y="839619"/>
            <a:ext cx="164147" cy="250113"/>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569269" y="839619"/>
            <a:ext cx="167259" cy="250113"/>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806405" y="841692"/>
            <a:ext cx="0" cy="246379"/>
          </a:xfrm>
          <a:custGeom>
            <a:avLst/>
            <a:gdLst/>
            <a:ahLst/>
            <a:cxnLst/>
            <a:rect l="l" t="t" r="r" b="b"/>
            <a:pathLst>
              <a:path h="246380">
                <a:moveTo>
                  <a:pt x="0" y="0"/>
                </a:moveTo>
                <a:lnTo>
                  <a:pt x="0" y="245960"/>
                </a:lnTo>
              </a:path>
            </a:pathLst>
          </a:custGeom>
          <a:ln w="18580">
            <a:solidFill>
              <a:srgbClr val="353334"/>
            </a:solidFill>
          </a:ln>
        </p:spPr>
        <p:txBody>
          <a:bodyPr wrap="square" lIns="0" tIns="0" rIns="0" bIns="0" rtlCol="0"/>
          <a:lstStyle/>
          <a:p>
            <a:endParaRPr/>
          </a:p>
        </p:txBody>
      </p:sp>
      <p:sp>
        <p:nvSpPr>
          <p:cNvPr id="26" name="object 26"/>
          <p:cNvSpPr/>
          <p:nvPr/>
        </p:nvSpPr>
        <p:spPr>
          <a:xfrm>
            <a:off x="887994"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27" name="object 27"/>
          <p:cNvSpPr/>
          <p:nvPr/>
        </p:nvSpPr>
        <p:spPr>
          <a:xfrm>
            <a:off x="897284"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28" name="object 28"/>
          <p:cNvSpPr/>
          <p:nvPr/>
        </p:nvSpPr>
        <p:spPr>
          <a:xfrm>
            <a:off x="887994" y="963834"/>
            <a:ext cx="129539" cy="0"/>
          </a:xfrm>
          <a:custGeom>
            <a:avLst/>
            <a:gdLst/>
            <a:ahLst/>
            <a:cxnLst/>
            <a:rect l="l" t="t" r="r" b="b"/>
            <a:pathLst>
              <a:path w="129540">
                <a:moveTo>
                  <a:pt x="0" y="0"/>
                </a:moveTo>
                <a:lnTo>
                  <a:pt x="129400" y="0"/>
                </a:lnTo>
              </a:path>
            </a:pathLst>
          </a:custGeom>
          <a:ln w="16509">
            <a:solidFill>
              <a:srgbClr val="353334"/>
            </a:solidFill>
          </a:ln>
        </p:spPr>
        <p:txBody>
          <a:bodyPr wrap="square" lIns="0" tIns="0" rIns="0" bIns="0" rtlCol="0"/>
          <a:lstStyle/>
          <a:p>
            <a:endParaRPr/>
          </a:p>
        </p:txBody>
      </p:sp>
      <p:sp>
        <p:nvSpPr>
          <p:cNvPr id="29" name="object 29"/>
          <p:cNvSpPr/>
          <p:nvPr/>
        </p:nvSpPr>
        <p:spPr>
          <a:xfrm>
            <a:off x="897284"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30" name="object 30"/>
          <p:cNvSpPr/>
          <p:nvPr/>
        </p:nvSpPr>
        <p:spPr>
          <a:xfrm>
            <a:off x="887994"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31" name="object 31"/>
          <p:cNvSpPr/>
          <p:nvPr/>
        </p:nvSpPr>
        <p:spPr>
          <a:xfrm>
            <a:off x="1090372" y="841698"/>
            <a:ext cx="178612" cy="245960"/>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1331638" y="839619"/>
            <a:ext cx="167271" cy="250113"/>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1559488" y="1079404"/>
            <a:ext cx="149225" cy="0"/>
          </a:xfrm>
          <a:custGeom>
            <a:avLst/>
            <a:gdLst/>
            <a:ahLst/>
            <a:cxnLst/>
            <a:rect l="l" t="t" r="r" b="b"/>
            <a:pathLst>
              <a:path w="149225">
                <a:moveTo>
                  <a:pt x="0" y="0"/>
                </a:moveTo>
                <a:lnTo>
                  <a:pt x="148653" y="0"/>
                </a:lnTo>
              </a:path>
            </a:pathLst>
          </a:custGeom>
          <a:ln w="16510">
            <a:solidFill>
              <a:srgbClr val="353334"/>
            </a:solidFill>
          </a:ln>
        </p:spPr>
        <p:txBody>
          <a:bodyPr wrap="square" lIns="0" tIns="0" rIns="0" bIns="0" rtlCol="0"/>
          <a:lstStyle/>
          <a:p>
            <a:endParaRPr/>
          </a:p>
        </p:txBody>
      </p:sp>
      <p:sp>
        <p:nvSpPr>
          <p:cNvPr id="34" name="object 34"/>
          <p:cNvSpPr/>
          <p:nvPr/>
        </p:nvSpPr>
        <p:spPr>
          <a:xfrm>
            <a:off x="1568778" y="972089"/>
            <a:ext cx="0" cy="99060"/>
          </a:xfrm>
          <a:custGeom>
            <a:avLst/>
            <a:gdLst/>
            <a:ahLst/>
            <a:cxnLst/>
            <a:rect l="l" t="t" r="r" b="b"/>
            <a:pathLst>
              <a:path h="99059">
                <a:moveTo>
                  <a:pt x="0" y="0"/>
                </a:moveTo>
                <a:lnTo>
                  <a:pt x="0" y="99060"/>
                </a:lnTo>
              </a:path>
            </a:pathLst>
          </a:custGeom>
          <a:ln w="18580">
            <a:solidFill>
              <a:srgbClr val="353334"/>
            </a:solidFill>
          </a:ln>
        </p:spPr>
        <p:txBody>
          <a:bodyPr wrap="square" lIns="0" tIns="0" rIns="0" bIns="0" rtlCol="0"/>
          <a:lstStyle/>
          <a:p>
            <a:endParaRPr/>
          </a:p>
        </p:txBody>
      </p:sp>
      <p:sp>
        <p:nvSpPr>
          <p:cNvPr id="35" name="object 35"/>
          <p:cNvSpPr/>
          <p:nvPr/>
        </p:nvSpPr>
        <p:spPr>
          <a:xfrm>
            <a:off x="1559488" y="963834"/>
            <a:ext cx="129539" cy="0"/>
          </a:xfrm>
          <a:custGeom>
            <a:avLst/>
            <a:gdLst/>
            <a:ahLst/>
            <a:cxnLst/>
            <a:rect l="l" t="t" r="r" b="b"/>
            <a:pathLst>
              <a:path w="129539">
                <a:moveTo>
                  <a:pt x="0" y="0"/>
                </a:moveTo>
                <a:lnTo>
                  <a:pt x="129412" y="0"/>
                </a:lnTo>
              </a:path>
            </a:pathLst>
          </a:custGeom>
          <a:ln w="16509">
            <a:solidFill>
              <a:srgbClr val="353334"/>
            </a:solidFill>
          </a:ln>
        </p:spPr>
        <p:txBody>
          <a:bodyPr wrap="square" lIns="0" tIns="0" rIns="0" bIns="0" rtlCol="0"/>
          <a:lstStyle/>
          <a:p>
            <a:endParaRPr/>
          </a:p>
        </p:txBody>
      </p:sp>
      <p:sp>
        <p:nvSpPr>
          <p:cNvPr id="36" name="object 36"/>
          <p:cNvSpPr/>
          <p:nvPr/>
        </p:nvSpPr>
        <p:spPr>
          <a:xfrm>
            <a:off x="1568778" y="857789"/>
            <a:ext cx="0" cy="97790"/>
          </a:xfrm>
          <a:custGeom>
            <a:avLst/>
            <a:gdLst/>
            <a:ahLst/>
            <a:cxnLst/>
            <a:rect l="l" t="t" r="r" b="b"/>
            <a:pathLst>
              <a:path h="97790">
                <a:moveTo>
                  <a:pt x="0" y="0"/>
                </a:moveTo>
                <a:lnTo>
                  <a:pt x="0" y="97790"/>
                </a:lnTo>
              </a:path>
            </a:pathLst>
          </a:custGeom>
          <a:ln w="18580">
            <a:solidFill>
              <a:srgbClr val="353334"/>
            </a:solidFill>
          </a:ln>
        </p:spPr>
        <p:txBody>
          <a:bodyPr wrap="square" lIns="0" tIns="0" rIns="0" bIns="0" rtlCol="0"/>
          <a:lstStyle/>
          <a:p>
            <a:endParaRPr/>
          </a:p>
        </p:txBody>
      </p:sp>
      <p:sp>
        <p:nvSpPr>
          <p:cNvPr id="37" name="object 37"/>
          <p:cNvSpPr/>
          <p:nvPr/>
        </p:nvSpPr>
        <p:spPr>
          <a:xfrm>
            <a:off x="1559488" y="849534"/>
            <a:ext cx="149225" cy="0"/>
          </a:xfrm>
          <a:custGeom>
            <a:avLst/>
            <a:gdLst/>
            <a:ahLst/>
            <a:cxnLst/>
            <a:rect l="l" t="t" r="r" b="b"/>
            <a:pathLst>
              <a:path w="149225">
                <a:moveTo>
                  <a:pt x="0" y="0"/>
                </a:moveTo>
                <a:lnTo>
                  <a:pt x="148653" y="0"/>
                </a:lnTo>
              </a:path>
            </a:pathLst>
          </a:custGeom>
          <a:ln w="16509">
            <a:solidFill>
              <a:srgbClr val="353334"/>
            </a:solidFill>
          </a:ln>
        </p:spPr>
        <p:txBody>
          <a:bodyPr wrap="square" lIns="0" tIns="0" rIns="0" bIns="0" rtlCol="0"/>
          <a:lstStyle/>
          <a:p>
            <a:endParaRPr/>
          </a:p>
        </p:txBody>
      </p:sp>
      <p:sp>
        <p:nvSpPr>
          <p:cNvPr id="38" name="object 38"/>
          <p:cNvSpPr txBox="1">
            <a:spLocks noGrp="1"/>
          </p:cNvSpPr>
          <p:nvPr>
            <p:ph type="title"/>
          </p:nvPr>
        </p:nvSpPr>
        <p:spPr>
          <a:xfrm>
            <a:off x="1957914" y="799044"/>
            <a:ext cx="1403350" cy="360680"/>
          </a:xfrm>
          <a:prstGeom prst="rect">
            <a:avLst/>
          </a:prstGeom>
        </p:spPr>
        <p:txBody>
          <a:bodyPr vert="horz" wrap="square" lIns="0" tIns="12700" rIns="0" bIns="0" rtlCol="0">
            <a:spAutoFit/>
          </a:bodyPr>
          <a:lstStyle/>
          <a:p>
            <a:pPr marL="12700">
              <a:lnSpc>
                <a:spcPct val="100000"/>
              </a:lnSpc>
              <a:spcBef>
                <a:spcPts val="100"/>
              </a:spcBef>
            </a:pPr>
            <a:r>
              <a:rPr spc="-35" dirty="0"/>
              <a:t>MESO</a:t>
            </a:r>
            <a:r>
              <a:rPr b="1" spc="-35" dirty="0">
                <a:latin typeface="Gill Sans MT"/>
                <a:cs typeface="Gill Sans MT"/>
              </a:rPr>
              <a:t>SLIM</a:t>
            </a:r>
          </a:p>
        </p:txBody>
      </p:sp>
      <p:sp>
        <p:nvSpPr>
          <p:cNvPr id="39" name="object 39"/>
          <p:cNvSpPr txBox="1"/>
          <p:nvPr/>
        </p:nvSpPr>
        <p:spPr>
          <a:xfrm>
            <a:off x="327300" y="1439342"/>
            <a:ext cx="5879465" cy="611706"/>
          </a:xfrm>
          <a:prstGeom prst="rect">
            <a:avLst/>
          </a:prstGeom>
        </p:spPr>
        <p:txBody>
          <a:bodyPr vert="horz" wrap="square" lIns="0" tIns="16510" rIns="0" bIns="0" rtlCol="0">
            <a:spAutoFit/>
          </a:bodyPr>
          <a:lstStyle/>
          <a:p>
            <a:pPr marL="12700">
              <a:lnSpc>
                <a:spcPct val="100000"/>
              </a:lnSpc>
              <a:spcBef>
                <a:spcPts val="130"/>
              </a:spcBef>
            </a:pPr>
            <a:r>
              <a:rPr lang="de-DE" sz="1000" spc="65" dirty="0">
                <a:solidFill>
                  <a:srgbClr val="828182"/>
                </a:solidFill>
                <a:latin typeface="Tahoma"/>
                <a:cs typeface="Tahoma"/>
              </a:rPr>
              <a:t>REINIGEN - ENTSCHLACKEN - PEELEN</a:t>
            </a:r>
          </a:p>
          <a:p>
            <a:pPr marL="12700">
              <a:lnSpc>
                <a:spcPct val="100000"/>
              </a:lnSpc>
              <a:spcBef>
                <a:spcPts val="130"/>
              </a:spcBef>
            </a:pPr>
            <a:r>
              <a:rPr lang="de-DE" sz="900" spc="65" dirty="0">
                <a:solidFill>
                  <a:srgbClr val="828182"/>
                </a:solidFill>
                <a:latin typeface="Tahoma"/>
                <a:cs typeface="Tahoma"/>
              </a:rPr>
              <a:t>Bereiten Sie die Massageliege mit einer Thermofilmfolie vor.</a:t>
            </a:r>
          </a:p>
          <a:p>
            <a:pPr marL="12700">
              <a:lnSpc>
                <a:spcPct val="100000"/>
              </a:lnSpc>
              <a:spcBef>
                <a:spcPts val="130"/>
              </a:spcBef>
            </a:pPr>
            <a:r>
              <a:rPr lang="de-DE" sz="900" spc="65" dirty="0">
                <a:solidFill>
                  <a:srgbClr val="828182"/>
                </a:solidFill>
                <a:latin typeface="Tahoma"/>
                <a:cs typeface="Tahoma"/>
              </a:rPr>
              <a:t>Führen Sie ein Peeling mit GLYCO 30 durch, um abgestorbene Zellen abzutragen und die Haut zu reinigen. 10 Minuten einwirken lassen, mit reichlich Wasser abnehmen und abtrocknen.</a:t>
            </a:r>
            <a:endParaRPr sz="900" dirty="0">
              <a:latin typeface="Calibri"/>
              <a:cs typeface="Calibri"/>
            </a:endParaRPr>
          </a:p>
        </p:txBody>
      </p:sp>
      <p:sp>
        <p:nvSpPr>
          <p:cNvPr id="40" name="object 40"/>
          <p:cNvSpPr/>
          <p:nvPr/>
        </p:nvSpPr>
        <p:spPr>
          <a:xfrm>
            <a:off x="423731" y="2150697"/>
            <a:ext cx="8119109" cy="0"/>
          </a:xfrm>
          <a:custGeom>
            <a:avLst/>
            <a:gdLst/>
            <a:ahLst/>
            <a:cxnLst/>
            <a:rect l="l" t="t" r="r" b="b"/>
            <a:pathLst>
              <a:path w="8119109">
                <a:moveTo>
                  <a:pt x="0" y="0"/>
                </a:moveTo>
                <a:lnTo>
                  <a:pt x="8118652" y="0"/>
                </a:lnTo>
              </a:path>
            </a:pathLst>
          </a:custGeom>
          <a:ln w="25400">
            <a:solidFill>
              <a:srgbClr val="717379"/>
            </a:solidFill>
            <a:prstDash val="dot"/>
          </a:ln>
        </p:spPr>
        <p:txBody>
          <a:bodyPr wrap="square" lIns="0" tIns="0" rIns="0" bIns="0" rtlCol="0"/>
          <a:lstStyle/>
          <a:p>
            <a:endParaRPr/>
          </a:p>
        </p:txBody>
      </p:sp>
      <p:sp>
        <p:nvSpPr>
          <p:cNvPr id="41" name="object 41"/>
          <p:cNvSpPr/>
          <p:nvPr/>
        </p:nvSpPr>
        <p:spPr>
          <a:xfrm>
            <a:off x="347499" y="2150697"/>
            <a:ext cx="0" cy="0"/>
          </a:xfrm>
          <a:custGeom>
            <a:avLst/>
            <a:gdLst/>
            <a:ahLst/>
            <a:cxnLst/>
            <a:rect l="l" t="t" r="r" b="b"/>
            <a:pathLst>
              <a:path>
                <a:moveTo>
                  <a:pt x="0" y="0"/>
                </a:moveTo>
                <a:lnTo>
                  <a:pt x="0" y="0"/>
                </a:lnTo>
              </a:path>
            </a:pathLst>
          </a:custGeom>
          <a:ln w="25400">
            <a:solidFill>
              <a:srgbClr val="717379"/>
            </a:solidFill>
          </a:ln>
        </p:spPr>
        <p:txBody>
          <a:bodyPr wrap="square" lIns="0" tIns="0" rIns="0" bIns="0" rtlCol="0"/>
          <a:lstStyle/>
          <a:p>
            <a:endParaRPr/>
          </a:p>
        </p:txBody>
      </p:sp>
      <p:sp>
        <p:nvSpPr>
          <p:cNvPr id="42" name="object 42"/>
          <p:cNvSpPr/>
          <p:nvPr/>
        </p:nvSpPr>
        <p:spPr>
          <a:xfrm>
            <a:off x="8580503" y="2150697"/>
            <a:ext cx="0" cy="0"/>
          </a:xfrm>
          <a:custGeom>
            <a:avLst/>
            <a:gdLst/>
            <a:ahLst/>
            <a:cxnLst/>
            <a:rect l="l" t="t" r="r" b="b"/>
            <a:pathLst>
              <a:path>
                <a:moveTo>
                  <a:pt x="0" y="0"/>
                </a:moveTo>
                <a:lnTo>
                  <a:pt x="0" y="0"/>
                </a:lnTo>
              </a:path>
            </a:pathLst>
          </a:custGeom>
          <a:ln w="25400">
            <a:solidFill>
              <a:srgbClr val="717379"/>
            </a:solidFill>
          </a:ln>
        </p:spPr>
        <p:txBody>
          <a:bodyPr wrap="square" lIns="0" tIns="0" rIns="0" bIns="0" rtlCol="0"/>
          <a:lstStyle/>
          <a:p>
            <a:endParaRPr/>
          </a:p>
        </p:txBody>
      </p:sp>
      <p:sp>
        <p:nvSpPr>
          <p:cNvPr id="43" name="object 43"/>
          <p:cNvSpPr txBox="1"/>
          <p:nvPr/>
        </p:nvSpPr>
        <p:spPr>
          <a:xfrm>
            <a:off x="324002" y="2359393"/>
            <a:ext cx="3251200" cy="162865"/>
          </a:xfrm>
          <a:prstGeom prst="rect">
            <a:avLst/>
          </a:prstGeom>
          <a:solidFill>
            <a:srgbClr val="C7B43D"/>
          </a:solidFill>
        </p:spPr>
        <p:txBody>
          <a:bodyPr vert="horz" wrap="square" lIns="0" tIns="8890" rIns="0" bIns="0" rtlCol="0">
            <a:spAutoFit/>
          </a:bodyPr>
          <a:lstStyle/>
          <a:p>
            <a:pPr marL="63500">
              <a:lnSpc>
                <a:spcPct val="100000"/>
              </a:lnSpc>
              <a:spcBef>
                <a:spcPts val="70"/>
              </a:spcBef>
            </a:pPr>
            <a:r>
              <a:rPr sz="1000" spc="5" dirty="0">
                <a:solidFill>
                  <a:srgbClr val="FFFFFF"/>
                </a:solidFill>
                <a:latin typeface="Tahoma"/>
                <a:cs typeface="Tahoma"/>
              </a:rPr>
              <a:t>SLIMMING </a:t>
            </a:r>
            <a:r>
              <a:rPr sz="1000" spc="10" dirty="0">
                <a:solidFill>
                  <a:srgbClr val="FFFFFF"/>
                </a:solidFill>
                <a:latin typeface="Tahoma"/>
                <a:cs typeface="Tahoma"/>
              </a:rPr>
              <a:t>TREATMENT</a:t>
            </a:r>
            <a:r>
              <a:rPr sz="1000" spc="-160" dirty="0">
                <a:solidFill>
                  <a:srgbClr val="FFFFFF"/>
                </a:solidFill>
                <a:latin typeface="Tahoma"/>
                <a:cs typeface="Tahoma"/>
              </a:rPr>
              <a:t> </a:t>
            </a:r>
            <a:r>
              <a:rPr lang="de-CH" sz="1000" spc="-160" dirty="0">
                <a:solidFill>
                  <a:srgbClr val="FFFFFF"/>
                </a:solidFill>
                <a:latin typeface="Tahoma"/>
                <a:cs typeface="Tahoma"/>
              </a:rPr>
              <a:t>HÜFTE</a:t>
            </a:r>
            <a:endParaRPr sz="1000" dirty="0">
              <a:latin typeface="Tahoma"/>
              <a:cs typeface="Tahoma"/>
            </a:endParaRPr>
          </a:p>
        </p:txBody>
      </p:sp>
      <p:sp>
        <p:nvSpPr>
          <p:cNvPr id="44" name="object 44"/>
          <p:cNvSpPr txBox="1"/>
          <p:nvPr/>
        </p:nvSpPr>
        <p:spPr>
          <a:xfrm>
            <a:off x="347299" y="2576374"/>
            <a:ext cx="2001520" cy="243656"/>
          </a:xfrm>
          <a:prstGeom prst="rect">
            <a:avLst/>
          </a:prstGeom>
        </p:spPr>
        <p:txBody>
          <a:bodyPr vert="horz" wrap="square" lIns="0" tIns="12700" rIns="0" bIns="0" rtlCol="0">
            <a:spAutoFit/>
          </a:bodyPr>
          <a:lstStyle/>
          <a:p>
            <a:pPr marL="12700">
              <a:lnSpc>
                <a:spcPct val="100000"/>
              </a:lnSpc>
              <a:spcBef>
                <a:spcPts val="100"/>
              </a:spcBef>
            </a:pPr>
            <a:r>
              <a:rPr lang="de-CH" sz="750" b="1" spc="-25" dirty="0">
                <a:solidFill>
                  <a:srgbClr val="717379"/>
                </a:solidFill>
                <a:latin typeface="Trebuchet MS"/>
                <a:cs typeface="Trebuchet MS"/>
              </a:rPr>
              <a:t>WÄHLEN SIE DAS GENERALISIERTE KÖRPERPROGRAMM </a:t>
            </a:r>
            <a:r>
              <a:rPr sz="750" b="1" dirty="0">
                <a:solidFill>
                  <a:srgbClr val="717379"/>
                </a:solidFill>
                <a:latin typeface="Trebuchet MS"/>
                <a:cs typeface="Trebuchet MS"/>
              </a:rPr>
              <a:t>A</a:t>
            </a:r>
            <a:r>
              <a:rPr sz="750" b="1" spc="-95" dirty="0">
                <a:solidFill>
                  <a:srgbClr val="717379"/>
                </a:solidFill>
                <a:latin typeface="Trebuchet MS"/>
                <a:cs typeface="Trebuchet MS"/>
              </a:rPr>
              <a:t> </a:t>
            </a:r>
            <a:r>
              <a:rPr sz="750" b="1" spc="-10" dirty="0">
                <a:solidFill>
                  <a:srgbClr val="717379"/>
                </a:solidFill>
                <a:latin typeface="Trebuchet MS"/>
                <a:cs typeface="Trebuchet MS"/>
              </a:rPr>
              <a:t>o</a:t>
            </a:r>
            <a:r>
              <a:rPr lang="de-CH" sz="750" b="1" spc="-10" dirty="0">
                <a:solidFill>
                  <a:srgbClr val="717379"/>
                </a:solidFill>
                <a:latin typeface="Trebuchet MS"/>
                <a:cs typeface="Trebuchet MS"/>
              </a:rPr>
              <a:t>de</a:t>
            </a:r>
            <a:r>
              <a:rPr sz="750" b="1" spc="-10" dirty="0">
                <a:solidFill>
                  <a:srgbClr val="717379"/>
                </a:solidFill>
                <a:latin typeface="Trebuchet MS"/>
                <a:cs typeface="Trebuchet MS"/>
              </a:rPr>
              <a:t>r</a:t>
            </a:r>
            <a:r>
              <a:rPr sz="750" b="1" spc="-90" dirty="0">
                <a:solidFill>
                  <a:srgbClr val="717379"/>
                </a:solidFill>
                <a:latin typeface="Trebuchet MS"/>
                <a:cs typeface="Trebuchet MS"/>
              </a:rPr>
              <a:t> </a:t>
            </a:r>
            <a:r>
              <a:rPr sz="750" b="1" spc="45" dirty="0">
                <a:solidFill>
                  <a:srgbClr val="717379"/>
                </a:solidFill>
                <a:latin typeface="Trebuchet MS"/>
                <a:cs typeface="Trebuchet MS"/>
              </a:rPr>
              <a:t>B</a:t>
            </a:r>
            <a:endParaRPr sz="750" dirty="0">
              <a:latin typeface="Trebuchet MS"/>
              <a:cs typeface="Trebuchet MS"/>
            </a:endParaRPr>
          </a:p>
        </p:txBody>
      </p:sp>
      <p:sp>
        <p:nvSpPr>
          <p:cNvPr id="45" name="object 45"/>
          <p:cNvSpPr txBox="1"/>
          <p:nvPr/>
        </p:nvSpPr>
        <p:spPr>
          <a:xfrm>
            <a:off x="335960" y="3269488"/>
            <a:ext cx="3242945" cy="833562"/>
          </a:xfrm>
          <a:prstGeom prst="rect">
            <a:avLst/>
          </a:prstGeom>
        </p:spPr>
        <p:txBody>
          <a:bodyPr vert="horz" wrap="square" lIns="0" tIns="12700" rIns="0" bIns="0" rtlCol="0">
            <a:spAutoFit/>
          </a:bodyPr>
          <a:lstStyle/>
          <a:p>
            <a:pPr marL="12700" algn="just">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1 </a:t>
            </a:r>
            <a:r>
              <a:rPr sz="1400" spc="-310" dirty="0">
                <a:solidFill>
                  <a:srgbClr val="717379"/>
                </a:solidFill>
                <a:latin typeface="Calibri"/>
                <a:cs typeface="Calibri"/>
              </a:rPr>
              <a:t>| </a:t>
            </a:r>
            <a:r>
              <a:rPr sz="1000" spc="5" dirty="0">
                <a:solidFill>
                  <a:srgbClr val="828182"/>
                </a:solidFill>
                <a:latin typeface="Tahoma"/>
                <a:cs typeface="Tahoma"/>
              </a:rPr>
              <a:t>A</a:t>
            </a:r>
            <a:r>
              <a:rPr lang="de-CH" sz="1000" spc="5" dirty="0">
                <a:solidFill>
                  <a:srgbClr val="828182"/>
                </a:solidFill>
                <a:latin typeface="Tahoma"/>
                <a:cs typeface="Tahoma"/>
              </a:rPr>
              <a:t>KTIVATIONS STROM</a:t>
            </a:r>
            <a:endParaRPr sz="1000" dirty="0">
              <a:latin typeface="Tahoma"/>
              <a:cs typeface="Tahoma"/>
            </a:endParaRPr>
          </a:p>
          <a:p>
            <a:pPr marL="12700" algn="just">
              <a:lnSpc>
                <a:spcPts val="835"/>
              </a:lnSpc>
            </a:pPr>
            <a:r>
              <a:rPr lang="de-DE" sz="750" spc="-30" dirty="0">
                <a:solidFill>
                  <a:srgbClr val="717379"/>
                </a:solidFill>
                <a:latin typeface="Calibri"/>
                <a:cs typeface="Calibri"/>
              </a:rPr>
              <a:t>Um mit diesem Strom zu arbeiten, platzieren Sie die passive Elektrode (Rückweg) in der Nähe der </a:t>
            </a:r>
            <a:r>
              <a:rPr lang="de-DE" sz="750" spc="-30" dirty="0" err="1">
                <a:solidFill>
                  <a:srgbClr val="717379"/>
                </a:solidFill>
                <a:latin typeface="Calibri"/>
                <a:cs typeface="Calibri"/>
              </a:rPr>
              <a:t>Behandlungs</a:t>
            </a:r>
            <a:endParaRPr lang="de-DE" sz="750" spc="-30" dirty="0">
              <a:solidFill>
                <a:srgbClr val="717379"/>
              </a:solidFill>
              <a:latin typeface="Calibri"/>
              <a:cs typeface="Calibri"/>
            </a:endParaRPr>
          </a:p>
          <a:p>
            <a:pPr marL="12700" algn="just">
              <a:lnSpc>
                <a:spcPts val="835"/>
              </a:lnSpc>
            </a:pPr>
            <a:r>
              <a:rPr lang="de-DE" sz="750" spc="-30" dirty="0">
                <a:solidFill>
                  <a:srgbClr val="717379"/>
                </a:solidFill>
                <a:latin typeface="Calibri"/>
                <a:cs typeface="Calibri"/>
              </a:rPr>
              <a:t>so, dass sich die beiden Pole und die aktive Elektrode am Oberschenkel nicht berühren.  Wenn die Haut mit dem MESOSLIM-Präparat gut befeuchtet ist, arbeiten Sie mit kreisenden Bewegungen für eine allgemeine Aktivierung der Zone. Steuern Sie die Programmzeiten so, dass Sie beide Seiten bearbeiten können.</a:t>
            </a:r>
            <a:endParaRPr sz="750" dirty="0">
              <a:latin typeface="Calibri"/>
              <a:cs typeface="Calibri"/>
            </a:endParaRPr>
          </a:p>
        </p:txBody>
      </p:sp>
      <p:sp>
        <p:nvSpPr>
          <p:cNvPr id="46" name="object 46"/>
          <p:cNvSpPr txBox="1"/>
          <p:nvPr/>
        </p:nvSpPr>
        <p:spPr>
          <a:xfrm>
            <a:off x="335960" y="4133707"/>
            <a:ext cx="3242945" cy="948978"/>
          </a:xfrm>
          <a:prstGeom prst="rect">
            <a:avLst/>
          </a:prstGeom>
        </p:spPr>
        <p:txBody>
          <a:bodyPr vert="horz" wrap="square" lIns="0" tIns="12700" rIns="0" bIns="0" rtlCol="0">
            <a:spAutoFit/>
          </a:bodyPr>
          <a:lstStyle/>
          <a:p>
            <a:pPr marL="12700" algn="just">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2 </a:t>
            </a:r>
            <a:r>
              <a:rPr sz="1400" spc="-310" dirty="0">
                <a:solidFill>
                  <a:srgbClr val="717379"/>
                </a:solidFill>
                <a:latin typeface="Calibri"/>
                <a:cs typeface="Calibri"/>
              </a:rPr>
              <a:t>| </a:t>
            </a:r>
            <a:r>
              <a:rPr sz="1000" spc="25" dirty="0">
                <a:solidFill>
                  <a:srgbClr val="828182"/>
                </a:solidFill>
                <a:latin typeface="Tahoma"/>
                <a:cs typeface="Tahoma"/>
              </a:rPr>
              <a:t>HYDROELE</a:t>
            </a:r>
            <a:r>
              <a:rPr lang="de-CH" sz="1000" spc="25" dirty="0">
                <a:solidFill>
                  <a:srgbClr val="828182"/>
                </a:solidFill>
                <a:latin typeface="Tahoma"/>
                <a:cs typeface="Tahoma"/>
              </a:rPr>
              <a:t>K</a:t>
            </a:r>
            <a:r>
              <a:rPr sz="1000" spc="25" dirty="0">
                <a:solidFill>
                  <a:srgbClr val="828182"/>
                </a:solidFill>
                <a:latin typeface="Tahoma"/>
                <a:cs typeface="Tahoma"/>
              </a:rPr>
              <a:t>TROPHORES</a:t>
            </a:r>
            <a:r>
              <a:rPr lang="de-CH" sz="1000" spc="25" dirty="0">
                <a:solidFill>
                  <a:srgbClr val="828182"/>
                </a:solidFill>
                <a:latin typeface="Tahoma"/>
                <a:cs typeface="Tahoma"/>
              </a:rPr>
              <a:t>E STROM</a:t>
            </a:r>
            <a:endParaRPr sz="1000" dirty="0">
              <a:latin typeface="Tahoma"/>
              <a:cs typeface="Tahoma"/>
            </a:endParaRPr>
          </a:p>
          <a:p>
            <a:pPr marL="12700" algn="just">
              <a:lnSpc>
                <a:spcPts val="835"/>
              </a:lnSpc>
            </a:pPr>
            <a:r>
              <a:rPr lang="de-DE" sz="750" spc="-30" dirty="0">
                <a:solidFill>
                  <a:srgbClr val="717379"/>
                </a:solidFill>
                <a:latin typeface="Calibri"/>
                <a:cs typeface="Calibri"/>
              </a:rPr>
              <a:t>Während der Rückweg noch auf dem Arm oder Rücken liegt, beginnen Sie, mit diesem zweiten Strom zu arbeiten.</a:t>
            </a:r>
          </a:p>
          <a:p>
            <a:pPr marL="12700" algn="just">
              <a:lnSpc>
                <a:spcPts val="835"/>
              </a:lnSpc>
            </a:pPr>
            <a:r>
              <a:rPr lang="de-DE" sz="750" spc="-30" dirty="0">
                <a:solidFill>
                  <a:srgbClr val="717379"/>
                </a:solidFill>
                <a:latin typeface="Calibri"/>
                <a:cs typeface="Calibri"/>
              </a:rPr>
              <a:t>Tragen Sie das Produkt bei jedem Stromwechsel erneut auf. Arbeiten Sie mit kreisenden und achterförmigen Bewegungen, langsamer als mit dem vorherigen Strom, um das Eindringen der Wirkstoffe zu verbessern. Kontrollieren Sie die Zeiten, um beide Seiten zu bearbeiten.</a:t>
            </a:r>
          </a:p>
          <a:p>
            <a:pPr marL="12700" marR="5080" algn="just">
              <a:lnSpc>
                <a:spcPct val="100000"/>
              </a:lnSpc>
            </a:pPr>
            <a:r>
              <a:rPr sz="750" spc="-30" dirty="0">
                <a:solidFill>
                  <a:srgbClr val="717379"/>
                </a:solidFill>
                <a:latin typeface="Calibri"/>
                <a:cs typeface="Calibri"/>
              </a:rPr>
              <a:t>.</a:t>
            </a:r>
            <a:endParaRPr sz="750" dirty="0">
              <a:latin typeface="Calibri"/>
              <a:cs typeface="Calibri"/>
            </a:endParaRPr>
          </a:p>
        </p:txBody>
      </p:sp>
      <p:sp>
        <p:nvSpPr>
          <p:cNvPr id="47" name="object 47"/>
          <p:cNvSpPr txBox="1"/>
          <p:nvPr/>
        </p:nvSpPr>
        <p:spPr>
          <a:xfrm>
            <a:off x="335960" y="4879847"/>
            <a:ext cx="3222625" cy="730969"/>
          </a:xfrm>
          <a:prstGeom prst="rect">
            <a:avLst/>
          </a:prstGeom>
        </p:spPr>
        <p:txBody>
          <a:bodyPr vert="horz" wrap="square" lIns="0" tIns="12700" rIns="0" bIns="0" rtlCol="0">
            <a:spAutoFit/>
          </a:bodyPr>
          <a:lstStyle/>
          <a:p>
            <a:pPr marL="12700">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3 </a:t>
            </a:r>
            <a:r>
              <a:rPr sz="1400" spc="-310" dirty="0">
                <a:solidFill>
                  <a:srgbClr val="717379"/>
                </a:solidFill>
                <a:latin typeface="Calibri"/>
                <a:cs typeface="Calibri"/>
              </a:rPr>
              <a:t>| </a:t>
            </a:r>
            <a:r>
              <a:rPr sz="1000" spc="20" dirty="0">
                <a:solidFill>
                  <a:srgbClr val="828182"/>
                </a:solidFill>
                <a:latin typeface="Tahoma"/>
                <a:cs typeface="Tahoma"/>
              </a:rPr>
              <a:t>ELECTROPORATION</a:t>
            </a:r>
            <a:r>
              <a:rPr lang="de-CH" sz="1000" spc="20" dirty="0">
                <a:solidFill>
                  <a:srgbClr val="828182"/>
                </a:solidFill>
                <a:latin typeface="Tahoma"/>
                <a:cs typeface="Tahoma"/>
              </a:rPr>
              <a:t>S STROM</a:t>
            </a:r>
            <a:endParaRPr sz="1000" dirty="0">
              <a:latin typeface="Tahoma"/>
              <a:cs typeface="Tahoma"/>
            </a:endParaRPr>
          </a:p>
          <a:p>
            <a:pPr marL="12700">
              <a:lnSpc>
                <a:spcPts val="835"/>
              </a:lnSpc>
            </a:pPr>
            <a:r>
              <a:rPr lang="de-DE" sz="750" spc="-5" dirty="0">
                <a:solidFill>
                  <a:srgbClr val="717379"/>
                </a:solidFill>
                <a:latin typeface="Calibri"/>
                <a:cs typeface="Calibri"/>
              </a:rPr>
              <a:t>Die Gegenelektrode wird für diesen Strom nicht benötigt, sondern mit demselben Spatel fortgesetzt.</a:t>
            </a:r>
          </a:p>
          <a:p>
            <a:pPr marL="12700">
              <a:lnSpc>
                <a:spcPts val="835"/>
              </a:lnSpc>
            </a:pPr>
            <a:r>
              <a:rPr lang="de-DE" sz="750" spc="-5" dirty="0">
                <a:solidFill>
                  <a:srgbClr val="717379"/>
                </a:solidFill>
                <a:latin typeface="Calibri"/>
                <a:cs typeface="Calibri"/>
              </a:rPr>
              <a:t>Tragen Sie eine weitere Menge des Produkts auf, die Sie nun ausarbeiten müssen, und arbeiten Sie mit langen, langsamen, umformenden Bewegungen. Kontrollieren Sie die Zeiten so, dass Sie symmetrisch arbeiten.</a:t>
            </a:r>
            <a:endParaRPr sz="750" dirty="0">
              <a:latin typeface="Calibri"/>
              <a:cs typeface="Calibri"/>
            </a:endParaRPr>
          </a:p>
        </p:txBody>
      </p:sp>
      <p:sp>
        <p:nvSpPr>
          <p:cNvPr id="48" name="object 48"/>
          <p:cNvSpPr txBox="1"/>
          <p:nvPr/>
        </p:nvSpPr>
        <p:spPr>
          <a:xfrm>
            <a:off x="5412499" y="3474688"/>
            <a:ext cx="3242945" cy="2577629"/>
          </a:xfrm>
          <a:prstGeom prst="rect">
            <a:avLst/>
          </a:prstGeom>
        </p:spPr>
        <p:txBody>
          <a:bodyPr vert="horz" wrap="square" lIns="0" tIns="12700" rIns="0" bIns="0" rtlCol="0">
            <a:spAutoFit/>
          </a:bodyPr>
          <a:lstStyle/>
          <a:p>
            <a:pPr marL="12700">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1 </a:t>
            </a:r>
            <a:r>
              <a:rPr sz="1400" spc="-310" dirty="0">
                <a:solidFill>
                  <a:srgbClr val="717379"/>
                </a:solidFill>
                <a:latin typeface="Calibri"/>
                <a:cs typeface="Calibri"/>
              </a:rPr>
              <a:t>| </a:t>
            </a:r>
            <a:r>
              <a:rPr sz="1000" spc="5" dirty="0">
                <a:solidFill>
                  <a:srgbClr val="828182"/>
                </a:solidFill>
                <a:latin typeface="Tahoma"/>
                <a:cs typeface="Tahoma"/>
              </a:rPr>
              <a:t>ACTIVATING</a:t>
            </a:r>
            <a:r>
              <a:rPr sz="1000" spc="-175" dirty="0">
                <a:solidFill>
                  <a:srgbClr val="828182"/>
                </a:solidFill>
                <a:latin typeface="Tahoma"/>
                <a:cs typeface="Tahoma"/>
              </a:rPr>
              <a:t> </a:t>
            </a:r>
            <a:r>
              <a:rPr lang="de-CH" sz="1000" spc="-175" dirty="0">
                <a:solidFill>
                  <a:srgbClr val="828182"/>
                </a:solidFill>
                <a:latin typeface="Tahoma"/>
                <a:cs typeface="Tahoma"/>
              </a:rPr>
              <a:t>STROM</a:t>
            </a:r>
            <a:endParaRPr sz="1000" dirty="0">
              <a:latin typeface="Tahoma"/>
              <a:cs typeface="Tahoma"/>
            </a:endParaRPr>
          </a:p>
          <a:p>
            <a:pPr marL="12700" algn="just">
              <a:lnSpc>
                <a:spcPts val="835"/>
              </a:lnSpc>
            </a:pPr>
            <a:r>
              <a:rPr lang="de-DE" sz="750" spc="-25" dirty="0">
                <a:solidFill>
                  <a:srgbClr val="717379"/>
                </a:solidFill>
                <a:latin typeface="Calibri"/>
                <a:cs typeface="Calibri"/>
              </a:rPr>
              <a:t>Um mit diesem Strom zu arbeiten, platzieren Sie die passive Elektrode (Rückweg) in der Nähe der </a:t>
            </a:r>
            <a:r>
              <a:rPr lang="de-DE" sz="750" spc="-25" dirty="0" err="1">
                <a:solidFill>
                  <a:srgbClr val="717379"/>
                </a:solidFill>
                <a:latin typeface="Calibri"/>
                <a:cs typeface="Calibri"/>
              </a:rPr>
              <a:t>Behandlungs</a:t>
            </a:r>
            <a:endParaRPr lang="de-DE" sz="750" spc="-25" dirty="0">
              <a:solidFill>
                <a:srgbClr val="717379"/>
              </a:solidFill>
              <a:latin typeface="Calibri"/>
              <a:cs typeface="Calibri"/>
            </a:endParaRPr>
          </a:p>
          <a:p>
            <a:pPr marL="12700" algn="just">
              <a:lnSpc>
                <a:spcPts val="835"/>
              </a:lnSpc>
            </a:pPr>
            <a:r>
              <a:rPr lang="de-DE" sz="750" spc="-25" dirty="0">
                <a:solidFill>
                  <a:srgbClr val="717379"/>
                </a:solidFill>
                <a:latin typeface="Calibri"/>
                <a:cs typeface="Calibri"/>
              </a:rPr>
              <a:t>so, dass sich die beiden Pole und die aktive Elektrode am Oberschenkel nicht berühren.  Wenn die Haut mit dem MESOSLIM-Präparat gut befeuchtet ist, arbeiten Sie mit kreisenden Bewegungen für eine allgemeine Aktivierung der Zone. Steuern Sie die Programmzeiten so, dass Sie beide Seiten bearbeiten können.</a:t>
            </a:r>
          </a:p>
          <a:p>
            <a:pPr marL="12700" algn="just">
              <a:lnSpc>
                <a:spcPts val="835"/>
              </a:lnSpc>
            </a:pPr>
            <a:endParaRPr lang="de-DE" sz="750" spc="-25" dirty="0">
              <a:solidFill>
                <a:srgbClr val="717379"/>
              </a:solidFill>
              <a:latin typeface="Calibri"/>
              <a:cs typeface="Calibri"/>
            </a:endParaRPr>
          </a:p>
          <a:p>
            <a:pPr marL="12700" algn="just">
              <a:lnSpc>
                <a:spcPts val="835"/>
              </a:lnSpc>
            </a:pPr>
            <a:r>
              <a:rPr sz="1400" spc="30" dirty="0">
                <a:solidFill>
                  <a:srgbClr val="717379"/>
                </a:solidFill>
                <a:latin typeface="Calibri"/>
                <a:cs typeface="Calibri"/>
              </a:rPr>
              <a:t>PHASE </a:t>
            </a:r>
            <a:r>
              <a:rPr sz="1400" spc="5" dirty="0">
                <a:solidFill>
                  <a:srgbClr val="717379"/>
                </a:solidFill>
                <a:latin typeface="Calibri"/>
                <a:cs typeface="Calibri"/>
              </a:rPr>
              <a:t>2 </a:t>
            </a:r>
            <a:r>
              <a:rPr sz="1400" spc="-310" dirty="0">
                <a:solidFill>
                  <a:srgbClr val="717379"/>
                </a:solidFill>
                <a:latin typeface="Calibri"/>
                <a:cs typeface="Calibri"/>
              </a:rPr>
              <a:t>| </a:t>
            </a:r>
            <a:r>
              <a:rPr sz="1000" spc="25" dirty="0">
                <a:solidFill>
                  <a:srgbClr val="828182"/>
                </a:solidFill>
                <a:latin typeface="Tahoma"/>
                <a:cs typeface="Tahoma"/>
              </a:rPr>
              <a:t>HYDROELECTROPHORES</a:t>
            </a:r>
            <a:r>
              <a:rPr lang="de-CH" sz="1000" spc="25" dirty="0">
                <a:solidFill>
                  <a:srgbClr val="828182"/>
                </a:solidFill>
                <a:latin typeface="Tahoma"/>
                <a:cs typeface="Tahoma"/>
              </a:rPr>
              <a:t>E STROM</a:t>
            </a:r>
            <a:endParaRPr sz="1000" dirty="0">
              <a:latin typeface="Tahoma"/>
              <a:cs typeface="Tahoma"/>
            </a:endParaRPr>
          </a:p>
          <a:p>
            <a:pPr marL="12700" algn="just">
              <a:lnSpc>
                <a:spcPts val="835"/>
              </a:lnSpc>
            </a:pPr>
            <a:r>
              <a:rPr sz="750" spc="-30" dirty="0">
                <a:solidFill>
                  <a:srgbClr val="717379"/>
                </a:solidFill>
                <a:latin typeface="Calibri"/>
                <a:cs typeface="Calibri"/>
              </a:rPr>
              <a:t>W</a:t>
            </a:r>
            <a:r>
              <a:rPr lang="de-DE" sz="750" spc="-30" dirty="0">
                <a:solidFill>
                  <a:srgbClr val="717379"/>
                </a:solidFill>
                <a:latin typeface="Calibri"/>
                <a:cs typeface="Calibri"/>
              </a:rPr>
              <a:t>Während der Rückweg noch auf dem Arm oder Rücken liegt, beginnen Sie, mit diesem zweiten Strom zu arbeiten.</a:t>
            </a:r>
          </a:p>
          <a:p>
            <a:pPr marL="12700" algn="just">
              <a:lnSpc>
                <a:spcPts val="835"/>
              </a:lnSpc>
            </a:pPr>
            <a:r>
              <a:rPr lang="de-DE" sz="750" spc="-30" dirty="0">
                <a:solidFill>
                  <a:srgbClr val="717379"/>
                </a:solidFill>
                <a:latin typeface="Calibri"/>
                <a:cs typeface="Calibri"/>
              </a:rPr>
              <a:t>Tragen Sie das Produkt bei jedem Stromwechsel erneut auf. Arbeiten Sie mit kreisenden und achterförmigen Bewegungen, langsamer als mit dem vorherigen Strom, um das Eindringen der Wirkstoffe zu verbessern. Kontrollieren Sie die Zeiten, um beide Seiten zu bearbeiten.</a:t>
            </a:r>
            <a:endParaRPr sz="750" dirty="0">
              <a:latin typeface="Calibri"/>
              <a:cs typeface="Calibri"/>
            </a:endParaRPr>
          </a:p>
          <a:p>
            <a:pPr marL="12700">
              <a:lnSpc>
                <a:spcPts val="1614"/>
              </a:lnSpc>
              <a:spcBef>
                <a:spcPts val="725"/>
              </a:spcBef>
            </a:pPr>
            <a:r>
              <a:rPr sz="1400" spc="30" dirty="0">
                <a:solidFill>
                  <a:srgbClr val="717379"/>
                </a:solidFill>
                <a:latin typeface="Calibri"/>
                <a:cs typeface="Calibri"/>
              </a:rPr>
              <a:t>PHASE </a:t>
            </a:r>
            <a:r>
              <a:rPr sz="1400" spc="5" dirty="0">
                <a:solidFill>
                  <a:srgbClr val="717379"/>
                </a:solidFill>
                <a:latin typeface="Calibri"/>
                <a:cs typeface="Calibri"/>
              </a:rPr>
              <a:t>3 </a:t>
            </a:r>
            <a:r>
              <a:rPr sz="1400" spc="-310" dirty="0">
                <a:solidFill>
                  <a:srgbClr val="717379"/>
                </a:solidFill>
                <a:latin typeface="Calibri"/>
                <a:cs typeface="Calibri"/>
              </a:rPr>
              <a:t>| </a:t>
            </a:r>
            <a:r>
              <a:rPr sz="1000" spc="20" dirty="0">
                <a:solidFill>
                  <a:srgbClr val="828182"/>
                </a:solidFill>
                <a:latin typeface="Tahoma"/>
                <a:cs typeface="Tahoma"/>
              </a:rPr>
              <a:t>ELECTROPORATION</a:t>
            </a:r>
            <a:r>
              <a:rPr sz="1000" spc="-190" dirty="0">
                <a:solidFill>
                  <a:srgbClr val="828182"/>
                </a:solidFill>
                <a:latin typeface="Tahoma"/>
                <a:cs typeface="Tahoma"/>
              </a:rPr>
              <a:t> </a:t>
            </a:r>
            <a:r>
              <a:rPr lang="de-CH" sz="1000" spc="-190" dirty="0">
                <a:solidFill>
                  <a:srgbClr val="828182"/>
                </a:solidFill>
                <a:latin typeface="Tahoma"/>
                <a:cs typeface="Tahoma"/>
              </a:rPr>
              <a:t>STROM</a:t>
            </a:r>
            <a:endParaRPr sz="1000" dirty="0">
              <a:latin typeface="Tahoma"/>
              <a:cs typeface="Tahoma"/>
            </a:endParaRPr>
          </a:p>
          <a:p>
            <a:pPr marL="12700" algn="just">
              <a:lnSpc>
                <a:spcPts val="835"/>
              </a:lnSpc>
            </a:pPr>
            <a:r>
              <a:rPr lang="de-DE" sz="750" spc="-5" dirty="0">
                <a:solidFill>
                  <a:srgbClr val="717379"/>
                </a:solidFill>
                <a:latin typeface="Calibri"/>
                <a:cs typeface="Calibri"/>
              </a:rPr>
              <a:t>Die Gegenelektrode wird für diesen Strom nicht benötigt, sondern mit demselben Spatel fortgesetzt.</a:t>
            </a:r>
          </a:p>
          <a:p>
            <a:pPr marL="12700" algn="just">
              <a:lnSpc>
                <a:spcPts val="835"/>
              </a:lnSpc>
            </a:pPr>
            <a:r>
              <a:rPr lang="de-DE" sz="750" spc="-5" dirty="0">
                <a:solidFill>
                  <a:srgbClr val="717379"/>
                </a:solidFill>
                <a:latin typeface="Calibri"/>
                <a:cs typeface="Calibri"/>
              </a:rPr>
              <a:t>Tragen Sie eine weitere Menge des Produkts auf, die Sie nun ausarbeiten müssen, und arbeiten Sie mit langen, langsamen, umformenden Bewegungen. Kontrollieren Sie die Zeiten so, dass Sie symmetrisch arbeiten.</a:t>
            </a:r>
          </a:p>
          <a:p>
            <a:pPr marL="12700" marR="25400" algn="just">
              <a:lnSpc>
                <a:spcPct val="100000"/>
              </a:lnSpc>
            </a:pPr>
            <a:endParaRPr sz="750" dirty="0">
              <a:latin typeface="Calibri"/>
              <a:cs typeface="Calibri"/>
            </a:endParaRPr>
          </a:p>
        </p:txBody>
      </p:sp>
      <p:sp>
        <p:nvSpPr>
          <p:cNvPr id="49" name="object 49"/>
          <p:cNvSpPr txBox="1"/>
          <p:nvPr/>
        </p:nvSpPr>
        <p:spPr>
          <a:xfrm>
            <a:off x="335959" y="5608208"/>
            <a:ext cx="3216275" cy="936154"/>
          </a:xfrm>
          <a:prstGeom prst="rect">
            <a:avLst/>
          </a:prstGeom>
        </p:spPr>
        <p:txBody>
          <a:bodyPr vert="horz" wrap="square" lIns="0" tIns="12700" rIns="0" bIns="0" rtlCol="0">
            <a:spAutoFit/>
          </a:bodyPr>
          <a:lstStyle/>
          <a:p>
            <a:pPr marL="12700" algn="just">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4 </a:t>
            </a:r>
            <a:r>
              <a:rPr sz="1400" spc="-310" dirty="0">
                <a:solidFill>
                  <a:srgbClr val="717379"/>
                </a:solidFill>
                <a:latin typeface="Calibri"/>
                <a:cs typeface="Calibri"/>
              </a:rPr>
              <a:t>| </a:t>
            </a:r>
            <a:r>
              <a:rPr lang="de-CH" sz="1400" spc="-310" dirty="0">
                <a:solidFill>
                  <a:srgbClr val="717379"/>
                </a:solidFill>
                <a:latin typeface="Calibri"/>
                <a:cs typeface="Calibri"/>
              </a:rPr>
              <a:t>K</a:t>
            </a:r>
            <a:r>
              <a:rPr sz="1000" spc="25" dirty="0">
                <a:solidFill>
                  <a:srgbClr val="828182"/>
                </a:solidFill>
                <a:latin typeface="Tahoma"/>
                <a:cs typeface="Tahoma"/>
              </a:rPr>
              <a:t>RYOPHORES</a:t>
            </a:r>
            <a:r>
              <a:rPr lang="de-CH" sz="1000" spc="25" dirty="0">
                <a:solidFill>
                  <a:srgbClr val="828182"/>
                </a:solidFill>
                <a:latin typeface="Tahoma"/>
                <a:cs typeface="Tahoma"/>
              </a:rPr>
              <a:t>E</a:t>
            </a:r>
            <a:endParaRPr sz="1000" dirty="0">
              <a:latin typeface="Tahoma"/>
              <a:cs typeface="Tahoma"/>
            </a:endParaRPr>
          </a:p>
          <a:p>
            <a:pPr marL="12700" algn="just">
              <a:lnSpc>
                <a:spcPts val="835"/>
              </a:lnSpc>
            </a:pPr>
            <a:endParaRPr lang="de-DE" sz="750" spc="-5" dirty="0">
              <a:solidFill>
                <a:srgbClr val="717379"/>
              </a:solidFill>
              <a:latin typeface="Calibri"/>
              <a:cs typeface="Calibri"/>
            </a:endParaRPr>
          </a:p>
          <a:p>
            <a:pPr marL="12700" algn="just">
              <a:lnSpc>
                <a:spcPts val="835"/>
              </a:lnSpc>
            </a:pPr>
            <a:r>
              <a:rPr lang="de-DE" sz="750" spc="-5" dirty="0">
                <a:solidFill>
                  <a:srgbClr val="717379"/>
                </a:solidFill>
                <a:latin typeface="Calibri"/>
                <a:cs typeface="Calibri"/>
              </a:rPr>
              <a:t> Diese Phase ist fakultativ und hängt von der Art der Cellulite ab. Wechseln Sie zu dem spezifischen</a:t>
            </a:r>
          </a:p>
          <a:p>
            <a:pPr marL="12700" algn="just">
              <a:lnSpc>
                <a:spcPts val="835"/>
              </a:lnSpc>
            </a:pPr>
            <a:r>
              <a:rPr lang="de-DE" sz="750" spc="-5" dirty="0">
                <a:solidFill>
                  <a:srgbClr val="717379"/>
                </a:solidFill>
                <a:latin typeface="Calibri"/>
                <a:cs typeface="Calibri"/>
              </a:rPr>
              <a:t>Kryotherapie-Spatel. Die Streichungen mit diesem neuen Strom sind langsam, mit leichtem Druck und immer nach oben gerichtet. Das Produkt sollte in dieser Phase nicht erneut aufgetragen werden, da es sich um einen Verschlussstrom und nicht um einen Absorptionsstrom handelt.</a:t>
            </a:r>
            <a:endParaRPr sz="750" dirty="0">
              <a:latin typeface="Calibri"/>
              <a:cs typeface="Calibri"/>
            </a:endParaRPr>
          </a:p>
        </p:txBody>
      </p:sp>
      <p:sp>
        <p:nvSpPr>
          <p:cNvPr id="50" name="object 50"/>
          <p:cNvSpPr txBox="1"/>
          <p:nvPr/>
        </p:nvSpPr>
        <p:spPr>
          <a:xfrm>
            <a:off x="5425426" y="5917778"/>
            <a:ext cx="3215640" cy="833562"/>
          </a:xfrm>
          <a:prstGeom prst="rect">
            <a:avLst/>
          </a:prstGeom>
        </p:spPr>
        <p:txBody>
          <a:bodyPr vert="horz" wrap="square" lIns="0" tIns="12700" rIns="0" bIns="0" rtlCol="0">
            <a:spAutoFit/>
          </a:bodyPr>
          <a:lstStyle/>
          <a:p>
            <a:pPr marL="12700" algn="just">
              <a:lnSpc>
                <a:spcPts val="1614"/>
              </a:lnSpc>
              <a:spcBef>
                <a:spcPts val="100"/>
              </a:spcBef>
            </a:pPr>
            <a:r>
              <a:rPr sz="1400" spc="30" dirty="0">
                <a:solidFill>
                  <a:srgbClr val="717379"/>
                </a:solidFill>
                <a:latin typeface="Calibri"/>
                <a:cs typeface="Calibri"/>
              </a:rPr>
              <a:t>PHASE </a:t>
            </a:r>
            <a:r>
              <a:rPr sz="1400" spc="5" dirty="0">
                <a:solidFill>
                  <a:srgbClr val="717379"/>
                </a:solidFill>
                <a:latin typeface="Calibri"/>
                <a:cs typeface="Calibri"/>
              </a:rPr>
              <a:t>4 </a:t>
            </a:r>
            <a:r>
              <a:rPr sz="1400" spc="-310" dirty="0">
                <a:solidFill>
                  <a:srgbClr val="717379"/>
                </a:solidFill>
                <a:latin typeface="Calibri"/>
                <a:cs typeface="Calibri"/>
              </a:rPr>
              <a:t>| </a:t>
            </a:r>
            <a:r>
              <a:rPr lang="de-CH" sz="1400" spc="-310" dirty="0">
                <a:solidFill>
                  <a:srgbClr val="717379"/>
                </a:solidFill>
                <a:latin typeface="Calibri"/>
                <a:cs typeface="Calibri"/>
              </a:rPr>
              <a:t>K</a:t>
            </a:r>
            <a:r>
              <a:rPr sz="1000" spc="25" dirty="0">
                <a:solidFill>
                  <a:srgbClr val="828182"/>
                </a:solidFill>
                <a:latin typeface="Tahoma"/>
                <a:cs typeface="Tahoma"/>
              </a:rPr>
              <a:t>RYOPHORESIS</a:t>
            </a:r>
            <a:endParaRPr sz="1000" dirty="0">
              <a:latin typeface="Tahoma"/>
              <a:cs typeface="Tahoma"/>
            </a:endParaRPr>
          </a:p>
          <a:p>
            <a:pPr marL="12700" algn="just">
              <a:lnSpc>
                <a:spcPts val="835"/>
              </a:lnSpc>
            </a:pPr>
            <a:r>
              <a:rPr lang="de-DE" sz="750" spc="-10" dirty="0">
                <a:solidFill>
                  <a:srgbClr val="717379"/>
                </a:solidFill>
                <a:latin typeface="Calibri"/>
                <a:cs typeface="Calibri"/>
              </a:rPr>
              <a:t>Diese Phase ist fakultativ und hängt von der Art der Cellulite ab. Wechseln Sie zu dem spezifischen</a:t>
            </a:r>
          </a:p>
          <a:p>
            <a:pPr marL="12700" algn="just">
              <a:lnSpc>
                <a:spcPts val="835"/>
              </a:lnSpc>
            </a:pPr>
            <a:r>
              <a:rPr lang="de-DE" sz="750" spc="-10" dirty="0">
                <a:solidFill>
                  <a:srgbClr val="717379"/>
                </a:solidFill>
                <a:latin typeface="Calibri"/>
                <a:cs typeface="Calibri"/>
              </a:rPr>
              <a:t>Kryotherapie-Spatel. Die Streichungen mit diesem neuen Strom sind langsam, mit leichtem Druck und immer nach oben gerichtet. Das Produkt sollte in dieser Phase nicht erneut aufgetragen werden, da es sich um einen Verschlussstrom und nicht um einen Absorptionsstrom handelt.</a:t>
            </a:r>
            <a:endParaRPr sz="750" dirty="0">
              <a:latin typeface="Calibri"/>
              <a:cs typeface="Calibri"/>
            </a:endParaRPr>
          </a:p>
        </p:txBody>
      </p:sp>
      <p:sp>
        <p:nvSpPr>
          <p:cNvPr id="51" name="object 51"/>
          <p:cNvSpPr txBox="1"/>
          <p:nvPr/>
        </p:nvSpPr>
        <p:spPr>
          <a:xfrm>
            <a:off x="347299" y="2905926"/>
            <a:ext cx="3218815" cy="243656"/>
          </a:xfrm>
          <a:prstGeom prst="rect">
            <a:avLst/>
          </a:prstGeom>
        </p:spPr>
        <p:txBody>
          <a:bodyPr vert="horz" wrap="square" lIns="0" tIns="12700" rIns="0" bIns="0" rtlCol="0">
            <a:spAutoFit/>
          </a:bodyPr>
          <a:lstStyle/>
          <a:p>
            <a:pPr marL="12700" marR="5080">
              <a:lnSpc>
                <a:spcPct val="100000"/>
              </a:lnSpc>
              <a:spcBef>
                <a:spcPts val="100"/>
              </a:spcBef>
            </a:pPr>
            <a:r>
              <a:rPr lang="de-DE" sz="750" spc="-5" dirty="0">
                <a:solidFill>
                  <a:srgbClr val="717379"/>
                </a:solidFill>
                <a:latin typeface="Calibri"/>
                <a:cs typeface="Calibri"/>
              </a:rPr>
              <a:t>Mischen Sie zwei Esslöffel TRANSPORTGEL (ca. 30 g) mit 8 ml KONZENTRAT, das Sie mit der Spritze abmessen, in einer kleinen Schale.</a:t>
            </a:r>
            <a:endParaRPr sz="750" dirty="0">
              <a:latin typeface="Calibri"/>
              <a:cs typeface="Calibri"/>
            </a:endParaRPr>
          </a:p>
        </p:txBody>
      </p:sp>
      <p:sp>
        <p:nvSpPr>
          <p:cNvPr id="52" name="object 52"/>
          <p:cNvSpPr txBox="1"/>
          <p:nvPr/>
        </p:nvSpPr>
        <p:spPr>
          <a:xfrm>
            <a:off x="5403596" y="2359393"/>
            <a:ext cx="3220720" cy="162865"/>
          </a:xfrm>
          <a:prstGeom prst="rect">
            <a:avLst/>
          </a:prstGeom>
          <a:solidFill>
            <a:srgbClr val="C7B43D"/>
          </a:solidFill>
        </p:spPr>
        <p:txBody>
          <a:bodyPr vert="horz" wrap="square" lIns="0" tIns="8890" rIns="0" bIns="0" rtlCol="0">
            <a:spAutoFit/>
          </a:bodyPr>
          <a:lstStyle/>
          <a:p>
            <a:pPr marL="63500">
              <a:lnSpc>
                <a:spcPct val="100000"/>
              </a:lnSpc>
              <a:spcBef>
                <a:spcPts val="70"/>
              </a:spcBef>
            </a:pPr>
            <a:r>
              <a:rPr sz="1000" spc="5" dirty="0">
                <a:solidFill>
                  <a:srgbClr val="FFFFFF"/>
                </a:solidFill>
                <a:latin typeface="Tahoma"/>
                <a:cs typeface="Tahoma"/>
              </a:rPr>
              <a:t>LO</a:t>
            </a:r>
            <a:r>
              <a:rPr lang="de-CH" sz="1000" spc="5" dirty="0">
                <a:solidFill>
                  <a:srgbClr val="FFFFFF"/>
                </a:solidFill>
                <a:latin typeface="Tahoma"/>
                <a:cs typeface="Tahoma"/>
              </a:rPr>
              <a:t>KALISIERTES</a:t>
            </a:r>
            <a:r>
              <a:rPr sz="1000" spc="5" dirty="0">
                <a:solidFill>
                  <a:srgbClr val="FFFFFF"/>
                </a:solidFill>
                <a:latin typeface="Tahoma"/>
                <a:cs typeface="Tahoma"/>
              </a:rPr>
              <a:t> SLIMMING</a:t>
            </a:r>
            <a:r>
              <a:rPr sz="1000" spc="-155" dirty="0">
                <a:solidFill>
                  <a:srgbClr val="FFFFFF"/>
                </a:solidFill>
                <a:latin typeface="Tahoma"/>
                <a:cs typeface="Tahoma"/>
              </a:rPr>
              <a:t> </a:t>
            </a:r>
            <a:r>
              <a:rPr sz="1000" spc="10" dirty="0">
                <a:solidFill>
                  <a:srgbClr val="FFFFFF"/>
                </a:solidFill>
                <a:latin typeface="Tahoma"/>
                <a:cs typeface="Tahoma"/>
              </a:rPr>
              <a:t>TREATMENT</a:t>
            </a:r>
            <a:endParaRPr sz="1000" dirty="0">
              <a:latin typeface="Tahoma"/>
              <a:cs typeface="Tahoma"/>
            </a:endParaRPr>
          </a:p>
        </p:txBody>
      </p:sp>
      <p:sp>
        <p:nvSpPr>
          <p:cNvPr id="53" name="object 53"/>
          <p:cNvSpPr txBox="1"/>
          <p:nvPr/>
        </p:nvSpPr>
        <p:spPr>
          <a:xfrm>
            <a:off x="5423839" y="2637028"/>
            <a:ext cx="3218815" cy="696344"/>
          </a:xfrm>
          <a:prstGeom prst="rect">
            <a:avLst/>
          </a:prstGeom>
        </p:spPr>
        <p:txBody>
          <a:bodyPr vert="horz" wrap="square" lIns="0" tIns="41910" rIns="0" bIns="0" rtlCol="0">
            <a:spAutoFit/>
          </a:bodyPr>
          <a:lstStyle/>
          <a:p>
            <a:pPr marL="17145">
              <a:lnSpc>
                <a:spcPct val="100000"/>
              </a:lnSpc>
              <a:spcBef>
                <a:spcPts val="330"/>
              </a:spcBef>
            </a:pPr>
            <a:r>
              <a:rPr lang="de-DE" sz="750" b="1" spc="-35" dirty="0">
                <a:solidFill>
                  <a:srgbClr val="717379"/>
                </a:solidFill>
                <a:latin typeface="Trebuchet MS"/>
                <a:cs typeface="Trebuchet MS"/>
              </a:rPr>
              <a:t>Wählen Sie aus:</a:t>
            </a:r>
          </a:p>
          <a:p>
            <a:pPr marL="17145">
              <a:lnSpc>
                <a:spcPct val="100000"/>
              </a:lnSpc>
              <a:spcBef>
                <a:spcPts val="330"/>
              </a:spcBef>
            </a:pPr>
            <a:r>
              <a:rPr lang="de-DE" sz="750" b="1" spc="-35" dirty="0">
                <a:solidFill>
                  <a:srgbClr val="717379"/>
                </a:solidFill>
                <a:latin typeface="Trebuchet MS"/>
                <a:cs typeface="Trebuchet MS"/>
              </a:rPr>
              <a:t>LOKALISIERTES KÖRPERPROGRAMM A oder B SPEZIFISCHES KÖRPERPROGRAMM A oder B</a:t>
            </a:r>
          </a:p>
          <a:p>
            <a:pPr marL="17145">
              <a:lnSpc>
                <a:spcPct val="100000"/>
              </a:lnSpc>
              <a:spcBef>
                <a:spcPts val="330"/>
              </a:spcBef>
            </a:pPr>
            <a:r>
              <a:rPr lang="de-DE" sz="750" b="1" spc="-35" dirty="0">
                <a:solidFill>
                  <a:srgbClr val="717379"/>
                </a:solidFill>
                <a:latin typeface="Trebuchet MS"/>
                <a:cs typeface="Trebuchet MS"/>
              </a:rPr>
              <a:t>Mischen Sie zwei Esslöffel TRANSPORTGEL (ca. 30 g) mit 8 ml KONZENTRAT, abgemessen mit der Spritze, in einer kleinen Schale.</a:t>
            </a:r>
            <a:r>
              <a:rPr sz="750" dirty="0">
                <a:solidFill>
                  <a:srgbClr val="717379"/>
                </a:solidFill>
                <a:latin typeface="Calibri"/>
                <a:cs typeface="Calibri"/>
              </a:rPr>
              <a:t>.</a:t>
            </a:r>
            <a:endParaRPr sz="75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1129</Words>
  <Application>Microsoft Office PowerPoint</Application>
  <PresentationFormat>Benutzerdefiniert</PresentationFormat>
  <Paragraphs>90</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Calibri</vt:lpstr>
      <vt:lpstr>Gill Sans MT</vt:lpstr>
      <vt:lpstr>Tahoma</vt:lpstr>
      <vt:lpstr>Times New Roman</vt:lpstr>
      <vt:lpstr>Trebuchet MS</vt:lpstr>
      <vt:lpstr>Office Theme</vt:lpstr>
      <vt:lpstr>MESOSLIM</vt:lpstr>
      <vt:lpstr>MESOSLIM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MESOSLIM</dc:title>
  <dc:creator>Nicole Martin</dc:creator>
  <cp:lastModifiedBy>Nicole Martin</cp:lastModifiedBy>
  <cp:revision>1</cp:revision>
  <dcterms:created xsi:type="dcterms:W3CDTF">2022-02-27T16:56:38Z</dcterms:created>
  <dcterms:modified xsi:type="dcterms:W3CDTF">2022-02-27T17:25:45Z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2017-09-14T00:00:00Z</vt:filetime>
  </property>
  <property fmtid="{D5CDD505-2E9C-101B-9397-08002B2CF9AE}" pid="3" name="Creator">
    <vt:lpwstr>Adobe InDesign CC 2017 (Windows)</vt:lpwstr>
  </property>
  <property fmtid="{D5CDD505-2E9C-101B-9397-08002B2CF9AE}" pid="4" name="LastSaved">
    <vt:filetime>2022-02-27T00:00:00Z</vt:filetime>
  </property>
</Properties>
</file>