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10693400" cy="7562850"/>
  <p:notesSz cx="10693400" cy="75628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804103-684C-4A55-8404-23050A853E0D}" v="5" dt="2022-02-27T15:50:34.39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36" y="-7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Martin" userId="9d45796c98b7ed51" providerId="LiveId" clId="{EC804103-684C-4A55-8404-23050A853E0D}"/>
    <pc:docChg chg="undo custSel modSld">
      <pc:chgData name="Nicole Martin" userId="9d45796c98b7ed51" providerId="LiveId" clId="{EC804103-684C-4A55-8404-23050A853E0D}" dt="2022-02-27T16:20:01.911" v="3992" actId="6549"/>
      <pc:docMkLst>
        <pc:docMk/>
      </pc:docMkLst>
      <pc:sldChg chg="modSp mod">
        <pc:chgData name="Nicole Martin" userId="9d45796c98b7ed51" providerId="LiveId" clId="{EC804103-684C-4A55-8404-23050A853E0D}" dt="2022-02-27T15:52:59.575" v="363" actId="255"/>
        <pc:sldMkLst>
          <pc:docMk/>
          <pc:sldMk cId="0" sldId="256"/>
        </pc:sldMkLst>
        <pc:spChg chg="mod">
          <ac:chgData name="Nicole Martin" userId="9d45796c98b7ed51" providerId="LiveId" clId="{EC804103-684C-4A55-8404-23050A853E0D}" dt="2022-02-27T15:52:59.575" v="363" actId="255"/>
          <ac:spMkLst>
            <pc:docMk/>
            <pc:sldMk cId="0" sldId="256"/>
            <ac:spMk id="6" creationId="{00000000-0000-0000-0000-000000000000}"/>
          </ac:spMkLst>
        </pc:spChg>
        <pc:spChg chg="mod">
          <ac:chgData name="Nicole Martin" userId="9d45796c98b7ed51" providerId="LiveId" clId="{EC804103-684C-4A55-8404-23050A853E0D}" dt="2022-02-27T15:41:21.472" v="59" actId="255"/>
          <ac:spMkLst>
            <pc:docMk/>
            <pc:sldMk cId="0" sldId="256"/>
            <ac:spMk id="61" creationId="{00000000-0000-0000-0000-000000000000}"/>
          </ac:spMkLst>
        </pc:spChg>
        <pc:spChg chg="mod">
          <ac:chgData name="Nicole Martin" userId="9d45796c98b7ed51" providerId="LiveId" clId="{EC804103-684C-4A55-8404-23050A853E0D}" dt="2022-02-27T15:43:27.203" v="125" actId="6549"/>
          <ac:spMkLst>
            <pc:docMk/>
            <pc:sldMk cId="0" sldId="256"/>
            <ac:spMk id="64" creationId="{00000000-0000-0000-0000-000000000000}"/>
          </ac:spMkLst>
        </pc:spChg>
        <pc:spChg chg="mod">
          <ac:chgData name="Nicole Martin" userId="9d45796c98b7ed51" providerId="LiveId" clId="{EC804103-684C-4A55-8404-23050A853E0D}" dt="2022-02-27T15:44:26.669" v="128"/>
          <ac:spMkLst>
            <pc:docMk/>
            <pc:sldMk cId="0" sldId="256"/>
            <ac:spMk id="65" creationId="{00000000-0000-0000-0000-000000000000}"/>
          </ac:spMkLst>
        </pc:spChg>
        <pc:graphicFrameChg chg="mod modGraphic">
          <ac:chgData name="Nicole Martin" userId="9d45796c98b7ed51" providerId="LiveId" clId="{EC804103-684C-4A55-8404-23050A853E0D}" dt="2022-02-27T15:51:00.608" v="358" actId="255"/>
          <ac:graphicFrameMkLst>
            <pc:docMk/>
            <pc:sldMk cId="0" sldId="256"/>
            <ac:graphicFrameMk id="69" creationId="{00000000-0000-0000-0000-000000000000}"/>
          </ac:graphicFrameMkLst>
        </pc:graphicFrameChg>
      </pc:sldChg>
      <pc:sldChg chg="modSp mod">
        <pc:chgData name="Nicole Martin" userId="9d45796c98b7ed51" providerId="LiveId" clId="{EC804103-684C-4A55-8404-23050A853E0D}" dt="2022-02-27T16:20:01.911" v="3992" actId="6549"/>
        <pc:sldMkLst>
          <pc:docMk/>
          <pc:sldMk cId="0" sldId="257"/>
        </pc:sldMkLst>
        <pc:spChg chg="mod">
          <ac:chgData name="Nicole Martin" userId="9d45796c98b7ed51" providerId="LiveId" clId="{EC804103-684C-4A55-8404-23050A853E0D}" dt="2022-02-27T16:20:01.911" v="3992" actId="6549"/>
          <ac:spMkLst>
            <pc:docMk/>
            <pc:sldMk cId="0" sldId="257"/>
            <ac:spMk id="8" creationId="{00000000-0000-0000-0000-000000000000}"/>
          </ac:spMkLst>
        </pc:spChg>
        <pc:spChg chg="mod">
          <ac:chgData name="Nicole Martin" userId="9d45796c98b7ed51" providerId="LiveId" clId="{EC804103-684C-4A55-8404-23050A853E0D}" dt="2022-02-27T16:18:10.522" v="3567" actId="6549"/>
          <ac:spMkLst>
            <pc:docMk/>
            <pc:sldMk cId="0" sldId="257"/>
            <ac:spMk id="9" creationId="{00000000-0000-0000-0000-000000000000}"/>
          </ac:spMkLst>
        </pc:spChg>
        <pc:spChg chg="mod">
          <ac:chgData name="Nicole Martin" userId="9d45796c98b7ed51" providerId="LiveId" clId="{EC804103-684C-4A55-8404-23050A853E0D}" dt="2022-02-27T15:53:29.839" v="377" actId="6549"/>
          <ac:spMkLst>
            <pc:docMk/>
            <pc:sldMk cId="0" sldId="257"/>
            <ac:spMk id="34" creationId="{00000000-0000-0000-0000-000000000000}"/>
          </ac:spMkLst>
        </pc:spChg>
        <pc:spChg chg="mod">
          <ac:chgData name="Nicole Martin" userId="9d45796c98b7ed51" providerId="LiveId" clId="{EC804103-684C-4A55-8404-23050A853E0D}" dt="2022-02-27T15:55:49.333" v="896" actId="255"/>
          <ac:spMkLst>
            <pc:docMk/>
            <pc:sldMk cId="0" sldId="257"/>
            <ac:spMk id="36" creationId="{00000000-0000-0000-0000-000000000000}"/>
          </ac:spMkLst>
        </pc:spChg>
        <pc:spChg chg="mod">
          <ac:chgData name="Nicole Martin" userId="9d45796c98b7ed51" providerId="LiveId" clId="{EC804103-684C-4A55-8404-23050A853E0D}" dt="2022-02-27T15:57:04.015" v="942" actId="6549"/>
          <ac:spMkLst>
            <pc:docMk/>
            <pc:sldMk cId="0" sldId="257"/>
            <ac:spMk id="40" creationId="{00000000-0000-0000-0000-000000000000}"/>
          </ac:spMkLst>
        </pc:spChg>
        <pc:spChg chg="mod">
          <ac:chgData name="Nicole Martin" userId="9d45796c98b7ed51" providerId="LiveId" clId="{EC804103-684C-4A55-8404-23050A853E0D}" dt="2022-02-27T15:58:08.433" v="1045" actId="1076"/>
          <ac:spMkLst>
            <pc:docMk/>
            <pc:sldMk cId="0" sldId="257"/>
            <ac:spMk id="41" creationId="{00000000-0000-0000-0000-000000000000}"/>
          </ac:spMkLst>
        </pc:spChg>
        <pc:spChg chg="mod">
          <ac:chgData name="Nicole Martin" userId="9d45796c98b7ed51" providerId="LiveId" clId="{EC804103-684C-4A55-8404-23050A853E0D}" dt="2022-02-27T15:59:29.249" v="1212" actId="6549"/>
          <ac:spMkLst>
            <pc:docMk/>
            <pc:sldMk cId="0" sldId="257"/>
            <ac:spMk id="43" creationId="{00000000-0000-0000-0000-000000000000}"/>
          </ac:spMkLst>
        </pc:spChg>
        <pc:spChg chg="mod">
          <ac:chgData name="Nicole Martin" userId="9d45796c98b7ed51" providerId="LiveId" clId="{EC804103-684C-4A55-8404-23050A853E0D}" dt="2022-02-27T16:07:43.232" v="1794" actId="20577"/>
          <ac:spMkLst>
            <pc:docMk/>
            <pc:sldMk cId="0" sldId="257"/>
            <ac:spMk id="44" creationId="{00000000-0000-0000-0000-000000000000}"/>
          </ac:spMkLst>
        </pc:spChg>
        <pc:spChg chg="mod">
          <ac:chgData name="Nicole Martin" userId="9d45796c98b7ed51" providerId="LiveId" clId="{EC804103-684C-4A55-8404-23050A853E0D}" dt="2022-02-27T16:06:13.592" v="1571" actId="1076"/>
          <ac:spMkLst>
            <pc:docMk/>
            <pc:sldMk cId="0" sldId="257"/>
            <ac:spMk id="45" creationId="{00000000-0000-0000-0000-000000000000}"/>
          </ac:spMkLst>
        </pc:spChg>
        <pc:spChg chg="mod">
          <ac:chgData name="Nicole Martin" userId="9d45796c98b7ed51" providerId="LiveId" clId="{EC804103-684C-4A55-8404-23050A853E0D}" dt="2022-02-27T16:06:36.440" v="1584" actId="6549"/>
          <ac:spMkLst>
            <pc:docMk/>
            <pc:sldMk cId="0" sldId="257"/>
            <ac:spMk id="46" creationId="{00000000-0000-0000-0000-000000000000}"/>
          </ac:spMkLst>
        </pc:spChg>
        <pc:spChg chg="mod">
          <ac:chgData name="Nicole Martin" userId="9d45796c98b7ed51" providerId="LiveId" clId="{EC804103-684C-4A55-8404-23050A853E0D}" dt="2022-02-27T16:09:26.783" v="1893" actId="6549"/>
          <ac:spMkLst>
            <pc:docMk/>
            <pc:sldMk cId="0" sldId="257"/>
            <ac:spMk id="47" creationId="{00000000-0000-0000-0000-000000000000}"/>
          </ac:spMkLst>
        </pc:spChg>
        <pc:spChg chg="mod">
          <ac:chgData name="Nicole Martin" userId="9d45796c98b7ed51" providerId="LiveId" clId="{EC804103-684C-4A55-8404-23050A853E0D}" dt="2022-02-27T15:59:01.857" v="1168" actId="6549"/>
          <ac:spMkLst>
            <pc:docMk/>
            <pc:sldMk cId="0" sldId="257"/>
            <ac:spMk id="48" creationId="{00000000-0000-0000-0000-000000000000}"/>
          </ac:spMkLst>
        </pc:spChg>
        <pc:spChg chg="mod">
          <ac:chgData name="Nicole Martin" userId="9d45796c98b7ed51" providerId="LiveId" clId="{EC804103-684C-4A55-8404-23050A853E0D}" dt="2022-02-27T16:11:59.802" v="2137" actId="20577"/>
          <ac:spMkLst>
            <pc:docMk/>
            <pc:sldMk cId="0" sldId="257"/>
            <ac:spMk id="49" creationId="{00000000-0000-0000-0000-000000000000}"/>
          </ac:spMkLst>
        </pc:spChg>
        <pc:spChg chg="mod">
          <ac:chgData name="Nicole Martin" userId="9d45796c98b7ed51" providerId="LiveId" clId="{EC804103-684C-4A55-8404-23050A853E0D}" dt="2022-02-27T16:17:38.345" v="3533" actId="6549"/>
          <ac:spMkLst>
            <pc:docMk/>
            <pc:sldMk cId="0" sldId="257"/>
            <ac:spMk id="50" creationId="{00000000-0000-0000-0000-000000000000}"/>
          </ac:spMkLst>
        </pc:spChg>
        <pc:spChg chg="mod">
          <ac:chgData name="Nicole Martin" userId="9d45796c98b7ed51" providerId="LiveId" clId="{EC804103-684C-4A55-8404-23050A853E0D}" dt="2022-02-27T16:16:13.022" v="3389" actId="1076"/>
          <ac:spMkLst>
            <pc:docMk/>
            <pc:sldMk cId="0" sldId="257"/>
            <ac:spMk id="51" creationId="{00000000-0000-0000-0000-000000000000}"/>
          </ac:spMkLst>
        </pc:spChg>
        <pc:spChg chg="mod">
          <ac:chgData name="Nicole Martin" userId="9d45796c98b7ed51" providerId="LiveId" clId="{EC804103-684C-4A55-8404-23050A853E0D}" dt="2022-02-27T16:10:42.935" v="2103" actId="6549"/>
          <ac:spMkLst>
            <pc:docMk/>
            <pc:sldMk cId="0" sldId="257"/>
            <ac:spMk id="5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E5A87157-8928-40DC-895A-1538F24FC12C}" type="datetimeFigureOut">
              <a:rPr lang="de-CH" smtClean="0"/>
              <a:t>27.02.2022</a:t>
            </a:fld>
            <a:endParaRPr lang="de-CH"/>
          </a:p>
        </p:txBody>
      </p:sp>
      <p:sp>
        <p:nvSpPr>
          <p:cNvPr id="4" name="Folienbildplatzhalt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FC0CC281-1C19-40A4-835B-EBDF17BF5F81}" type="slidenum">
              <a:rPr lang="de-CH" smtClean="0"/>
              <a:t>‹Nr.›</a:t>
            </a:fld>
            <a:endParaRPr lang="de-CH"/>
          </a:p>
        </p:txBody>
      </p:sp>
    </p:spTree>
    <p:extLst>
      <p:ext uri="{BB962C8B-B14F-4D97-AF65-F5344CB8AC3E}">
        <p14:creationId xmlns:p14="http://schemas.microsoft.com/office/powerpoint/2010/main" val="77329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FC0CC281-1C19-40A4-835B-EBDF17BF5F81}" type="slidenum">
              <a:rPr lang="de-CH" smtClean="0"/>
              <a:t>1</a:t>
            </a:fld>
            <a:endParaRPr lang="de-CH"/>
          </a:p>
        </p:txBody>
      </p:sp>
    </p:spTree>
    <p:extLst>
      <p:ext uri="{BB962C8B-B14F-4D97-AF65-F5344CB8AC3E}">
        <p14:creationId xmlns:p14="http://schemas.microsoft.com/office/powerpoint/2010/main" val="1312443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EC81A8"/>
                </a:solidFill>
                <a:latin typeface="Lucida Sans"/>
                <a:cs typeface="Lucida Sa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EC81A8"/>
                </a:solidFill>
                <a:latin typeface="Lucida Sans"/>
                <a:cs typeface="Lucida Sans"/>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EC81A8"/>
                </a:solidFill>
                <a:latin typeface="Lucida Sans"/>
                <a:cs typeface="Lucida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64166" y="798705"/>
            <a:ext cx="6565066" cy="360680"/>
          </a:xfrm>
          <a:prstGeom prst="rect">
            <a:avLst/>
          </a:prstGeom>
        </p:spPr>
        <p:txBody>
          <a:bodyPr wrap="square" lIns="0" tIns="0" rIns="0" bIns="0">
            <a:spAutoFit/>
          </a:bodyPr>
          <a:lstStyle>
            <a:lvl1pPr>
              <a:defRPr sz="2200" b="1" i="0">
                <a:solidFill>
                  <a:srgbClr val="EC81A8"/>
                </a:solidFill>
                <a:latin typeface="Lucida Sans"/>
                <a:cs typeface="Lucida Sans"/>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2/27/2022</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0.png"/><Relationship Id="rId3" Type="http://schemas.openxmlformats.org/officeDocument/2006/relationships/image" Target="../media/image13.jpg"/><Relationship Id="rId7" Type="http://schemas.openxmlformats.org/officeDocument/2006/relationships/image" Target="../media/image4.png"/><Relationship Id="rId12" Type="http://schemas.openxmlformats.org/officeDocument/2006/relationships/image" Target="../media/image19.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8.png"/><Relationship Id="rId5" Type="http://schemas.openxmlformats.org/officeDocument/2006/relationships/image" Target="../media/image15.jpg"/><Relationship Id="rId10" Type="http://schemas.openxmlformats.org/officeDocument/2006/relationships/image" Target="../media/image7.png"/><Relationship Id="rId4" Type="http://schemas.openxmlformats.org/officeDocument/2006/relationships/image" Target="../media/image14.jpg"/><Relationship Id="rId9" Type="http://schemas.openxmlformats.org/officeDocument/2006/relationships/image" Target="../media/image18.png"/><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436345" y="1468805"/>
            <a:ext cx="2896235" cy="5904230"/>
          </a:xfrm>
          <a:custGeom>
            <a:avLst/>
            <a:gdLst/>
            <a:ahLst/>
            <a:cxnLst/>
            <a:rect l="l" t="t" r="r" b="b"/>
            <a:pathLst>
              <a:path w="2896234" h="5904230">
                <a:moveTo>
                  <a:pt x="0" y="5904001"/>
                </a:moveTo>
                <a:lnTo>
                  <a:pt x="2895663" y="5904001"/>
                </a:lnTo>
                <a:lnTo>
                  <a:pt x="2895663" y="0"/>
                </a:lnTo>
                <a:lnTo>
                  <a:pt x="0" y="0"/>
                </a:lnTo>
                <a:lnTo>
                  <a:pt x="0" y="5904001"/>
                </a:lnTo>
                <a:close/>
              </a:path>
            </a:pathLst>
          </a:custGeom>
          <a:solidFill>
            <a:srgbClr val="ECEAEA"/>
          </a:solidFill>
        </p:spPr>
        <p:txBody>
          <a:bodyPr wrap="square" lIns="0" tIns="0" rIns="0" bIns="0" rtlCol="0"/>
          <a:lstStyle/>
          <a:p>
            <a:endParaRPr/>
          </a:p>
        </p:txBody>
      </p:sp>
      <p:sp>
        <p:nvSpPr>
          <p:cNvPr id="3" name="object 3"/>
          <p:cNvSpPr/>
          <p:nvPr/>
        </p:nvSpPr>
        <p:spPr>
          <a:xfrm>
            <a:off x="3670452" y="4024944"/>
            <a:ext cx="3370110" cy="154158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413421" y="4769089"/>
            <a:ext cx="3278581" cy="255519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12"/>
            <a:ext cx="10692130" cy="353695"/>
          </a:xfrm>
          <a:custGeom>
            <a:avLst/>
            <a:gdLst/>
            <a:ahLst/>
            <a:cxnLst/>
            <a:rect l="l" t="t" r="r" b="b"/>
            <a:pathLst>
              <a:path w="10692130" h="353695">
                <a:moveTo>
                  <a:pt x="0" y="353314"/>
                </a:moveTo>
                <a:lnTo>
                  <a:pt x="10692003" y="353314"/>
                </a:lnTo>
                <a:lnTo>
                  <a:pt x="10692003" y="0"/>
                </a:lnTo>
                <a:lnTo>
                  <a:pt x="0" y="0"/>
                </a:lnTo>
                <a:lnTo>
                  <a:pt x="0" y="353314"/>
                </a:lnTo>
                <a:close/>
              </a:path>
            </a:pathLst>
          </a:custGeom>
          <a:solidFill>
            <a:srgbClr val="F29BB8"/>
          </a:solidFill>
        </p:spPr>
        <p:txBody>
          <a:bodyPr wrap="square" lIns="0" tIns="0" rIns="0" bIns="0" rtlCol="0"/>
          <a:lstStyle/>
          <a:p>
            <a:endParaRPr/>
          </a:p>
        </p:txBody>
      </p:sp>
      <p:sp>
        <p:nvSpPr>
          <p:cNvPr id="6" name="object 6"/>
          <p:cNvSpPr txBox="1"/>
          <p:nvPr/>
        </p:nvSpPr>
        <p:spPr>
          <a:xfrm>
            <a:off x="3315601" y="6057900"/>
            <a:ext cx="3917315" cy="1489510"/>
          </a:xfrm>
          <a:prstGeom prst="rect">
            <a:avLst/>
          </a:prstGeom>
          <a:solidFill>
            <a:srgbClr val="F4F3F3"/>
          </a:solidFill>
        </p:spPr>
        <p:txBody>
          <a:bodyPr vert="horz" wrap="square" lIns="0" tIns="103505" rIns="0" bIns="0" rtlCol="0">
            <a:spAutoFit/>
          </a:bodyPr>
          <a:lstStyle/>
          <a:p>
            <a:pPr marL="93345">
              <a:lnSpc>
                <a:spcPct val="100000"/>
              </a:lnSpc>
              <a:spcBef>
                <a:spcPts val="815"/>
              </a:spcBef>
            </a:pPr>
            <a:r>
              <a:rPr lang="de-CH" sz="1000" dirty="0">
                <a:latin typeface="Calibri"/>
                <a:cs typeface="Calibri"/>
              </a:rPr>
              <a:t>WIRKSTOFFE</a:t>
            </a:r>
          </a:p>
          <a:p>
            <a:pPr marL="93345">
              <a:lnSpc>
                <a:spcPct val="100000"/>
              </a:lnSpc>
              <a:spcBef>
                <a:spcPts val="815"/>
              </a:spcBef>
            </a:pPr>
            <a:r>
              <a:rPr lang="de-CH" sz="1000" dirty="0">
                <a:latin typeface="Calibri"/>
                <a:cs typeface="Calibri"/>
              </a:rPr>
              <a:t>MICROCOLLAGEN Epidermaler Wachstumsfaktor, stimuliert die Synthese von extradermalem Material in Fibroblasten. (Füllt die </a:t>
            </a:r>
            <a:r>
              <a:rPr lang="de-CH" sz="1000" dirty="0" err="1">
                <a:latin typeface="Calibri"/>
                <a:cs typeface="Calibri"/>
              </a:rPr>
              <a:t>Dermis</a:t>
            </a:r>
            <a:r>
              <a:rPr lang="de-CH" sz="1000" dirty="0">
                <a:latin typeface="Calibri"/>
                <a:cs typeface="Calibri"/>
              </a:rPr>
              <a:t> auf).</a:t>
            </a:r>
          </a:p>
          <a:p>
            <a:pPr marL="93345">
              <a:lnSpc>
                <a:spcPct val="100000"/>
              </a:lnSpc>
              <a:spcBef>
                <a:spcPts val="815"/>
              </a:spcBef>
            </a:pPr>
            <a:r>
              <a:rPr lang="de-CH" sz="1000" dirty="0">
                <a:latin typeface="Calibri"/>
                <a:cs typeface="Calibri"/>
              </a:rPr>
              <a:t>LIPOSOMALE POLYPHENOLE Reaktiviert die durch das Alter geschwächten Zellfunktionen, </a:t>
            </a:r>
            <a:r>
              <a:rPr lang="de-CH" sz="1000" dirty="0" err="1">
                <a:latin typeface="Calibri"/>
                <a:cs typeface="Calibri"/>
              </a:rPr>
              <a:t>dermostimulierende</a:t>
            </a:r>
            <a:r>
              <a:rPr lang="de-CH" sz="1000" dirty="0">
                <a:latin typeface="Calibri"/>
                <a:cs typeface="Calibri"/>
              </a:rPr>
              <a:t> Wirkung. (Verjüngt die Haut).</a:t>
            </a:r>
          </a:p>
          <a:p>
            <a:pPr marL="93345">
              <a:lnSpc>
                <a:spcPct val="100000"/>
              </a:lnSpc>
              <a:spcBef>
                <a:spcPts val="815"/>
              </a:spcBef>
            </a:pPr>
            <a:r>
              <a:rPr lang="de-CH" sz="1000" dirty="0">
                <a:latin typeface="Calibri"/>
                <a:cs typeface="Calibri"/>
              </a:rPr>
              <a:t>MICROALGA Anti-</a:t>
            </a:r>
            <a:r>
              <a:rPr lang="de-CH" sz="1000" dirty="0" err="1">
                <a:latin typeface="Calibri"/>
                <a:cs typeface="Calibri"/>
              </a:rPr>
              <a:t>Elastase</a:t>
            </a:r>
            <a:r>
              <a:rPr lang="de-CH" sz="1000" dirty="0">
                <a:latin typeface="Calibri"/>
                <a:cs typeface="Calibri"/>
              </a:rPr>
              <a:t>/Collagenase-Wirkung und Förderer der Kollagensynthese. (Verlangsamt den Alterungsprozess).</a:t>
            </a:r>
            <a:endParaRPr sz="1000" dirty="0">
              <a:latin typeface="Calibri"/>
              <a:cs typeface="Calibri"/>
            </a:endParaRPr>
          </a:p>
        </p:txBody>
      </p:sp>
      <p:sp>
        <p:nvSpPr>
          <p:cNvPr id="7" name="object 7"/>
          <p:cNvSpPr txBox="1"/>
          <p:nvPr/>
        </p:nvSpPr>
        <p:spPr>
          <a:xfrm>
            <a:off x="6999325" y="91466"/>
            <a:ext cx="3342640" cy="252729"/>
          </a:xfrm>
          <a:prstGeom prst="rect">
            <a:avLst/>
          </a:prstGeom>
        </p:spPr>
        <p:txBody>
          <a:bodyPr vert="horz" wrap="square" lIns="0" tIns="11430" rIns="0" bIns="0" rtlCol="0">
            <a:spAutoFit/>
          </a:bodyPr>
          <a:lstStyle/>
          <a:p>
            <a:pPr marL="12700">
              <a:lnSpc>
                <a:spcPct val="100000"/>
              </a:lnSpc>
              <a:spcBef>
                <a:spcPts val="90"/>
              </a:spcBef>
            </a:pPr>
            <a:r>
              <a:rPr sz="1500" spc="-65" dirty="0">
                <a:solidFill>
                  <a:srgbClr val="FFFFFF"/>
                </a:solidFill>
                <a:latin typeface="Tahoma"/>
                <a:cs typeface="Tahoma"/>
              </a:rPr>
              <a:t>DATA </a:t>
            </a:r>
            <a:r>
              <a:rPr sz="1500" spc="20" dirty="0">
                <a:solidFill>
                  <a:srgbClr val="FFFFFF"/>
                </a:solidFill>
                <a:latin typeface="Tahoma"/>
                <a:cs typeface="Tahoma"/>
              </a:rPr>
              <a:t>SHEET </a:t>
            </a:r>
            <a:r>
              <a:rPr sz="1500" b="1" spc="-130" dirty="0">
                <a:solidFill>
                  <a:srgbClr val="FFFFFF"/>
                </a:solidFill>
                <a:latin typeface="Trebuchet MS"/>
                <a:cs typeface="Trebuchet MS"/>
              </a:rPr>
              <a:t>· </a:t>
            </a:r>
            <a:r>
              <a:rPr sz="1500" b="1" spc="40" dirty="0">
                <a:solidFill>
                  <a:srgbClr val="FFFFFF"/>
                </a:solidFill>
                <a:latin typeface="Trebuchet MS"/>
                <a:cs typeface="Trebuchet MS"/>
              </a:rPr>
              <a:t>ANTI-WRINKLES</a:t>
            </a:r>
            <a:r>
              <a:rPr sz="1500" b="1" spc="-315" dirty="0">
                <a:solidFill>
                  <a:srgbClr val="FFFFFF"/>
                </a:solidFill>
                <a:latin typeface="Trebuchet MS"/>
                <a:cs typeface="Trebuchet MS"/>
              </a:rPr>
              <a:t> </a:t>
            </a:r>
            <a:r>
              <a:rPr sz="1500" b="1" spc="30" dirty="0">
                <a:solidFill>
                  <a:srgbClr val="FFFFFF"/>
                </a:solidFill>
                <a:latin typeface="Trebuchet MS"/>
                <a:cs typeface="Trebuchet MS"/>
              </a:rPr>
              <a:t>FILLER</a:t>
            </a:r>
            <a:endParaRPr sz="1500">
              <a:latin typeface="Trebuchet MS"/>
              <a:cs typeface="Trebuchet MS"/>
            </a:endParaRPr>
          </a:p>
        </p:txBody>
      </p:sp>
      <p:sp>
        <p:nvSpPr>
          <p:cNvPr id="8" name="object 8"/>
          <p:cNvSpPr/>
          <p:nvPr/>
        </p:nvSpPr>
        <p:spPr>
          <a:xfrm>
            <a:off x="8922754" y="906075"/>
            <a:ext cx="1406245" cy="23395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910983" y="5281636"/>
            <a:ext cx="147955" cy="147955"/>
          </a:xfrm>
          <a:custGeom>
            <a:avLst/>
            <a:gdLst/>
            <a:ahLst/>
            <a:cxnLst/>
            <a:rect l="l" t="t" r="r" b="b"/>
            <a:pathLst>
              <a:path w="147954" h="147954">
                <a:moveTo>
                  <a:pt x="73952" y="0"/>
                </a:moveTo>
                <a:lnTo>
                  <a:pt x="45166" y="5811"/>
                </a:lnTo>
                <a:lnTo>
                  <a:pt x="21659" y="21659"/>
                </a:lnTo>
                <a:lnTo>
                  <a:pt x="5811" y="45166"/>
                </a:lnTo>
                <a:lnTo>
                  <a:pt x="0" y="73952"/>
                </a:lnTo>
                <a:lnTo>
                  <a:pt x="5811" y="102737"/>
                </a:lnTo>
                <a:lnTo>
                  <a:pt x="21659" y="126244"/>
                </a:lnTo>
                <a:lnTo>
                  <a:pt x="45166" y="142092"/>
                </a:lnTo>
                <a:lnTo>
                  <a:pt x="73952" y="147904"/>
                </a:lnTo>
                <a:lnTo>
                  <a:pt x="102737" y="142092"/>
                </a:lnTo>
                <a:lnTo>
                  <a:pt x="126244" y="126244"/>
                </a:lnTo>
                <a:lnTo>
                  <a:pt x="142092" y="102737"/>
                </a:lnTo>
                <a:lnTo>
                  <a:pt x="147904" y="73952"/>
                </a:lnTo>
                <a:lnTo>
                  <a:pt x="142092" y="45166"/>
                </a:lnTo>
                <a:lnTo>
                  <a:pt x="126244" y="21659"/>
                </a:lnTo>
                <a:lnTo>
                  <a:pt x="102737" y="5811"/>
                </a:lnTo>
                <a:lnTo>
                  <a:pt x="73952" y="0"/>
                </a:lnTo>
                <a:close/>
              </a:path>
            </a:pathLst>
          </a:custGeom>
          <a:solidFill>
            <a:srgbClr val="FFFFFF"/>
          </a:solidFill>
        </p:spPr>
        <p:txBody>
          <a:bodyPr wrap="square" lIns="0" tIns="0" rIns="0" bIns="0" rtlCol="0"/>
          <a:lstStyle/>
          <a:p>
            <a:endParaRPr/>
          </a:p>
        </p:txBody>
      </p:sp>
      <p:sp>
        <p:nvSpPr>
          <p:cNvPr id="10" name="object 10"/>
          <p:cNvSpPr/>
          <p:nvPr/>
        </p:nvSpPr>
        <p:spPr>
          <a:xfrm>
            <a:off x="5999367" y="5362831"/>
            <a:ext cx="59690" cy="65405"/>
          </a:xfrm>
          <a:custGeom>
            <a:avLst/>
            <a:gdLst/>
            <a:ahLst/>
            <a:cxnLst/>
            <a:rect l="l" t="t" r="r" b="b"/>
            <a:pathLst>
              <a:path w="59689" h="65404">
                <a:moveTo>
                  <a:pt x="0" y="65303"/>
                </a:moveTo>
                <a:lnTo>
                  <a:pt x="22139" y="57046"/>
                </a:lnTo>
                <a:lnTo>
                  <a:pt x="40252" y="42538"/>
                </a:lnTo>
                <a:lnTo>
                  <a:pt x="53031" y="23087"/>
                </a:lnTo>
                <a:lnTo>
                  <a:pt x="59169" y="0"/>
                </a:lnTo>
              </a:path>
            </a:pathLst>
          </a:custGeom>
          <a:ln w="7429">
            <a:solidFill>
              <a:srgbClr val="353334"/>
            </a:solidFill>
            <a:prstDash val="dot"/>
          </a:ln>
        </p:spPr>
        <p:txBody>
          <a:bodyPr wrap="square" lIns="0" tIns="0" rIns="0" bIns="0" rtlCol="0"/>
          <a:lstStyle/>
          <a:p>
            <a:endParaRPr/>
          </a:p>
        </p:txBody>
      </p:sp>
      <p:sp>
        <p:nvSpPr>
          <p:cNvPr id="11" name="object 11"/>
          <p:cNvSpPr/>
          <p:nvPr/>
        </p:nvSpPr>
        <p:spPr>
          <a:xfrm>
            <a:off x="5992179" y="5281987"/>
            <a:ext cx="65405" cy="59690"/>
          </a:xfrm>
          <a:custGeom>
            <a:avLst/>
            <a:gdLst/>
            <a:ahLst/>
            <a:cxnLst/>
            <a:rect l="l" t="t" r="r" b="b"/>
            <a:pathLst>
              <a:path w="65404" h="59689">
                <a:moveTo>
                  <a:pt x="65303" y="59169"/>
                </a:moveTo>
                <a:lnTo>
                  <a:pt x="57046" y="37029"/>
                </a:lnTo>
                <a:lnTo>
                  <a:pt x="42538" y="18916"/>
                </a:lnTo>
                <a:lnTo>
                  <a:pt x="23087" y="6137"/>
                </a:lnTo>
                <a:lnTo>
                  <a:pt x="0" y="0"/>
                </a:lnTo>
              </a:path>
            </a:pathLst>
          </a:custGeom>
          <a:ln w="7429">
            <a:solidFill>
              <a:srgbClr val="353334"/>
            </a:solidFill>
            <a:prstDash val="dot"/>
          </a:ln>
        </p:spPr>
        <p:txBody>
          <a:bodyPr wrap="square" lIns="0" tIns="0" rIns="0" bIns="0" rtlCol="0"/>
          <a:lstStyle/>
          <a:p>
            <a:endParaRPr/>
          </a:p>
        </p:txBody>
      </p:sp>
      <p:sp>
        <p:nvSpPr>
          <p:cNvPr id="12" name="object 12"/>
          <p:cNvSpPr/>
          <p:nvPr/>
        </p:nvSpPr>
        <p:spPr>
          <a:xfrm>
            <a:off x="5911335" y="5283039"/>
            <a:ext cx="59690" cy="65405"/>
          </a:xfrm>
          <a:custGeom>
            <a:avLst/>
            <a:gdLst/>
            <a:ahLst/>
            <a:cxnLst/>
            <a:rect l="l" t="t" r="r" b="b"/>
            <a:pathLst>
              <a:path w="59689" h="65404">
                <a:moveTo>
                  <a:pt x="59169" y="0"/>
                </a:moveTo>
                <a:lnTo>
                  <a:pt x="37029" y="8256"/>
                </a:lnTo>
                <a:lnTo>
                  <a:pt x="18916" y="22764"/>
                </a:lnTo>
                <a:lnTo>
                  <a:pt x="6137" y="42215"/>
                </a:lnTo>
                <a:lnTo>
                  <a:pt x="0" y="65303"/>
                </a:lnTo>
              </a:path>
            </a:pathLst>
          </a:custGeom>
          <a:ln w="7429">
            <a:solidFill>
              <a:srgbClr val="353334"/>
            </a:solidFill>
            <a:prstDash val="dot"/>
          </a:ln>
        </p:spPr>
        <p:txBody>
          <a:bodyPr wrap="square" lIns="0" tIns="0" rIns="0" bIns="0" rtlCol="0"/>
          <a:lstStyle/>
          <a:p>
            <a:endParaRPr/>
          </a:p>
        </p:txBody>
      </p:sp>
      <p:sp>
        <p:nvSpPr>
          <p:cNvPr id="13" name="object 13"/>
          <p:cNvSpPr/>
          <p:nvPr/>
        </p:nvSpPr>
        <p:spPr>
          <a:xfrm>
            <a:off x="5912388" y="5370019"/>
            <a:ext cx="65405" cy="59690"/>
          </a:xfrm>
          <a:custGeom>
            <a:avLst/>
            <a:gdLst/>
            <a:ahLst/>
            <a:cxnLst/>
            <a:rect l="l" t="t" r="r" b="b"/>
            <a:pathLst>
              <a:path w="65404" h="59689">
                <a:moveTo>
                  <a:pt x="0" y="0"/>
                </a:moveTo>
                <a:lnTo>
                  <a:pt x="8256" y="22139"/>
                </a:lnTo>
                <a:lnTo>
                  <a:pt x="22764" y="40252"/>
                </a:lnTo>
                <a:lnTo>
                  <a:pt x="42215" y="53031"/>
                </a:lnTo>
                <a:lnTo>
                  <a:pt x="65303" y="59169"/>
                </a:lnTo>
              </a:path>
            </a:pathLst>
          </a:custGeom>
          <a:ln w="7429">
            <a:solidFill>
              <a:srgbClr val="353334"/>
            </a:solidFill>
            <a:prstDash val="dot"/>
          </a:ln>
        </p:spPr>
        <p:txBody>
          <a:bodyPr wrap="square" lIns="0" tIns="0" rIns="0" bIns="0" rtlCol="0"/>
          <a:lstStyle/>
          <a:p>
            <a:endParaRPr/>
          </a:p>
        </p:txBody>
      </p:sp>
      <p:sp>
        <p:nvSpPr>
          <p:cNvPr id="14" name="object 14"/>
          <p:cNvSpPr/>
          <p:nvPr/>
        </p:nvSpPr>
        <p:spPr>
          <a:xfrm>
            <a:off x="6058890" y="5355587"/>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15" name="object 15"/>
          <p:cNvSpPr/>
          <p:nvPr/>
        </p:nvSpPr>
        <p:spPr>
          <a:xfrm>
            <a:off x="5984938" y="5281635"/>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16" name="object 16"/>
          <p:cNvSpPr/>
          <p:nvPr/>
        </p:nvSpPr>
        <p:spPr>
          <a:xfrm>
            <a:off x="5910986" y="5355587"/>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17" name="object 17"/>
          <p:cNvSpPr/>
          <p:nvPr/>
        </p:nvSpPr>
        <p:spPr>
          <a:xfrm>
            <a:off x="5984938" y="5429539"/>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18" name="object 18"/>
          <p:cNvSpPr txBox="1"/>
          <p:nvPr/>
        </p:nvSpPr>
        <p:spPr>
          <a:xfrm>
            <a:off x="5950201" y="5288281"/>
            <a:ext cx="69215" cy="126364"/>
          </a:xfrm>
          <a:prstGeom prst="rect">
            <a:avLst/>
          </a:prstGeom>
        </p:spPr>
        <p:txBody>
          <a:bodyPr vert="horz" wrap="square" lIns="0" tIns="13335" rIns="0" bIns="0" rtlCol="0">
            <a:spAutoFit/>
          </a:bodyPr>
          <a:lstStyle/>
          <a:p>
            <a:pPr marL="12700">
              <a:lnSpc>
                <a:spcPct val="100000"/>
              </a:lnSpc>
              <a:spcBef>
                <a:spcPts val="105"/>
              </a:spcBef>
            </a:pPr>
            <a:r>
              <a:rPr sz="650" spc="-15" dirty="0">
                <a:solidFill>
                  <a:srgbClr val="353334"/>
                </a:solidFill>
                <a:latin typeface="Tahoma"/>
                <a:cs typeface="Tahoma"/>
              </a:rPr>
              <a:t>1</a:t>
            </a:r>
            <a:endParaRPr sz="650">
              <a:latin typeface="Tahoma"/>
              <a:cs typeface="Tahoma"/>
            </a:endParaRPr>
          </a:p>
        </p:txBody>
      </p:sp>
      <p:sp>
        <p:nvSpPr>
          <p:cNvPr id="19" name="object 19"/>
          <p:cNvSpPr/>
          <p:nvPr/>
        </p:nvSpPr>
        <p:spPr>
          <a:xfrm>
            <a:off x="5511384" y="5281636"/>
            <a:ext cx="147955" cy="147955"/>
          </a:xfrm>
          <a:custGeom>
            <a:avLst/>
            <a:gdLst/>
            <a:ahLst/>
            <a:cxnLst/>
            <a:rect l="l" t="t" r="r" b="b"/>
            <a:pathLst>
              <a:path w="147954" h="147954">
                <a:moveTo>
                  <a:pt x="73952" y="0"/>
                </a:moveTo>
                <a:lnTo>
                  <a:pt x="45166" y="5811"/>
                </a:lnTo>
                <a:lnTo>
                  <a:pt x="21659" y="21659"/>
                </a:lnTo>
                <a:lnTo>
                  <a:pt x="5811" y="45166"/>
                </a:lnTo>
                <a:lnTo>
                  <a:pt x="0" y="73952"/>
                </a:lnTo>
                <a:lnTo>
                  <a:pt x="5811" y="102737"/>
                </a:lnTo>
                <a:lnTo>
                  <a:pt x="21659" y="126244"/>
                </a:lnTo>
                <a:lnTo>
                  <a:pt x="45166" y="142092"/>
                </a:lnTo>
                <a:lnTo>
                  <a:pt x="73952" y="147904"/>
                </a:lnTo>
                <a:lnTo>
                  <a:pt x="102737" y="142092"/>
                </a:lnTo>
                <a:lnTo>
                  <a:pt x="126244" y="126244"/>
                </a:lnTo>
                <a:lnTo>
                  <a:pt x="142092" y="102737"/>
                </a:lnTo>
                <a:lnTo>
                  <a:pt x="147904" y="73952"/>
                </a:lnTo>
                <a:lnTo>
                  <a:pt x="142092" y="45166"/>
                </a:lnTo>
                <a:lnTo>
                  <a:pt x="126244" y="21659"/>
                </a:lnTo>
                <a:lnTo>
                  <a:pt x="102737" y="5811"/>
                </a:lnTo>
                <a:lnTo>
                  <a:pt x="73952" y="0"/>
                </a:lnTo>
                <a:close/>
              </a:path>
            </a:pathLst>
          </a:custGeom>
          <a:solidFill>
            <a:srgbClr val="FFFFFF"/>
          </a:solidFill>
        </p:spPr>
        <p:txBody>
          <a:bodyPr wrap="square" lIns="0" tIns="0" rIns="0" bIns="0" rtlCol="0"/>
          <a:lstStyle/>
          <a:p>
            <a:endParaRPr/>
          </a:p>
        </p:txBody>
      </p:sp>
      <p:sp>
        <p:nvSpPr>
          <p:cNvPr id="20" name="object 20"/>
          <p:cNvSpPr/>
          <p:nvPr/>
        </p:nvSpPr>
        <p:spPr>
          <a:xfrm>
            <a:off x="5599767" y="5362831"/>
            <a:ext cx="59690" cy="65405"/>
          </a:xfrm>
          <a:custGeom>
            <a:avLst/>
            <a:gdLst/>
            <a:ahLst/>
            <a:cxnLst/>
            <a:rect l="l" t="t" r="r" b="b"/>
            <a:pathLst>
              <a:path w="59689" h="65404">
                <a:moveTo>
                  <a:pt x="0" y="65303"/>
                </a:moveTo>
                <a:lnTo>
                  <a:pt x="22139" y="57046"/>
                </a:lnTo>
                <a:lnTo>
                  <a:pt x="40252" y="42538"/>
                </a:lnTo>
                <a:lnTo>
                  <a:pt x="53031" y="23087"/>
                </a:lnTo>
                <a:lnTo>
                  <a:pt x="59169" y="0"/>
                </a:lnTo>
              </a:path>
            </a:pathLst>
          </a:custGeom>
          <a:ln w="7429">
            <a:solidFill>
              <a:srgbClr val="353334"/>
            </a:solidFill>
            <a:prstDash val="dot"/>
          </a:ln>
        </p:spPr>
        <p:txBody>
          <a:bodyPr wrap="square" lIns="0" tIns="0" rIns="0" bIns="0" rtlCol="0"/>
          <a:lstStyle/>
          <a:p>
            <a:endParaRPr/>
          </a:p>
        </p:txBody>
      </p:sp>
      <p:sp>
        <p:nvSpPr>
          <p:cNvPr id="21" name="object 21"/>
          <p:cNvSpPr/>
          <p:nvPr/>
        </p:nvSpPr>
        <p:spPr>
          <a:xfrm>
            <a:off x="5592579" y="5281987"/>
            <a:ext cx="65405" cy="59690"/>
          </a:xfrm>
          <a:custGeom>
            <a:avLst/>
            <a:gdLst/>
            <a:ahLst/>
            <a:cxnLst/>
            <a:rect l="l" t="t" r="r" b="b"/>
            <a:pathLst>
              <a:path w="65404" h="59689">
                <a:moveTo>
                  <a:pt x="65303" y="59169"/>
                </a:moveTo>
                <a:lnTo>
                  <a:pt x="57046" y="37029"/>
                </a:lnTo>
                <a:lnTo>
                  <a:pt x="42538" y="18916"/>
                </a:lnTo>
                <a:lnTo>
                  <a:pt x="23087" y="6137"/>
                </a:lnTo>
                <a:lnTo>
                  <a:pt x="0" y="0"/>
                </a:lnTo>
              </a:path>
            </a:pathLst>
          </a:custGeom>
          <a:ln w="7429">
            <a:solidFill>
              <a:srgbClr val="353334"/>
            </a:solidFill>
            <a:prstDash val="dot"/>
          </a:ln>
        </p:spPr>
        <p:txBody>
          <a:bodyPr wrap="square" lIns="0" tIns="0" rIns="0" bIns="0" rtlCol="0"/>
          <a:lstStyle/>
          <a:p>
            <a:endParaRPr/>
          </a:p>
        </p:txBody>
      </p:sp>
      <p:sp>
        <p:nvSpPr>
          <p:cNvPr id="22" name="object 22"/>
          <p:cNvSpPr/>
          <p:nvPr/>
        </p:nvSpPr>
        <p:spPr>
          <a:xfrm>
            <a:off x="5511735" y="5283039"/>
            <a:ext cx="59690" cy="65405"/>
          </a:xfrm>
          <a:custGeom>
            <a:avLst/>
            <a:gdLst/>
            <a:ahLst/>
            <a:cxnLst/>
            <a:rect l="l" t="t" r="r" b="b"/>
            <a:pathLst>
              <a:path w="59689" h="65404">
                <a:moveTo>
                  <a:pt x="59169" y="0"/>
                </a:moveTo>
                <a:lnTo>
                  <a:pt x="37029" y="8256"/>
                </a:lnTo>
                <a:lnTo>
                  <a:pt x="18916" y="22764"/>
                </a:lnTo>
                <a:lnTo>
                  <a:pt x="6137" y="42215"/>
                </a:lnTo>
                <a:lnTo>
                  <a:pt x="0" y="65303"/>
                </a:lnTo>
              </a:path>
            </a:pathLst>
          </a:custGeom>
          <a:ln w="7429">
            <a:solidFill>
              <a:srgbClr val="353334"/>
            </a:solidFill>
            <a:prstDash val="dot"/>
          </a:ln>
        </p:spPr>
        <p:txBody>
          <a:bodyPr wrap="square" lIns="0" tIns="0" rIns="0" bIns="0" rtlCol="0"/>
          <a:lstStyle/>
          <a:p>
            <a:endParaRPr/>
          </a:p>
        </p:txBody>
      </p:sp>
      <p:sp>
        <p:nvSpPr>
          <p:cNvPr id="23" name="object 23"/>
          <p:cNvSpPr/>
          <p:nvPr/>
        </p:nvSpPr>
        <p:spPr>
          <a:xfrm>
            <a:off x="5512789" y="5370019"/>
            <a:ext cx="65405" cy="59690"/>
          </a:xfrm>
          <a:custGeom>
            <a:avLst/>
            <a:gdLst/>
            <a:ahLst/>
            <a:cxnLst/>
            <a:rect l="l" t="t" r="r" b="b"/>
            <a:pathLst>
              <a:path w="65404" h="59689">
                <a:moveTo>
                  <a:pt x="0" y="0"/>
                </a:moveTo>
                <a:lnTo>
                  <a:pt x="8256" y="22139"/>
                </a:lnTo>
                <a:lnTo>
                  <a:pt x="22764" y="40252"/>
                </a:lnTo>
                <a:lnTo>
                  <a:pt x="42215" y="53031"/>
                </a:lnTo>
                <a:lnTo>
                  <a:pt x="65303" y="59169"/>
                </a:lnTo>
              </a:path>
            </a:pathLst>
          </a:custGeom>
          <a:ln w="7429">
            <a:solidFill>
              <a:srgbClr val="353334"/>
            </a:solidFill>
            <a:prstDash val="dot"/>
          </a:ln>
        </p:spPr>
        <p:txBody>
          <a:bodyPr wrap="square" lIns="0" tIns="0" rIns="0" bIns="0" rtlCol="0"/>
          <a:lstStyle/>
          <a:p>
            <a:endParaRPr/>
          </a:p>
        </p:txBody>
      </p:sp>
      <p:sp>
        <p:nvSpPr>
          <p:cNvPr id="24" name="object 24"/>
          <p:cNvSpPr/>
          <p:nvPr/>
        </p:nvSpPr>
        <p:spPr>
          <a:xfrm>
            <a:off x="5659290" y="5355587"/>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25" name="object 25"/>
          <p:cNvSpPr/>
          <p:nvPr/>
        </p:nvSpPr>
        <p:spPr>
          <a:xfrm>
            <a:off x="5585338" y="5281635"/>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26" name="object 26"/>
          <p:cNvSpPr/>
          <p:nvPr/>
        </p:nvSpPr>
        <p:spPr>
          <a:xfrm>
            <a:off x="5511386" y="5355587"/>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27" name="object 27"/>
          <p:cNvSpPr/>
          <p:nvPr/>
        </p:nvSpPr>
        <p:spPr>
          <a:xfrm>
            <a:off x="5585338" y="5429539"/>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28" name="object 28"/>
          <p:cNvSpPr txBox="1"/>
          <p:nvPr/>
        </p:nvSpPr>
        <p:spPr>
          <a:xfrm>
            <a:off x="5550601" y="5288281"/>
            <a:ext cx="69215" cy="126364"/>
          </a:xfrm>
          <a:prstGeom prst="rect">
            <a:avLst/>
          </a:prstGeom>
        </p:spPr>
        <p:txBody>
          <a:bodyPr vert="horz" wrap="square" lIns="0" tIns="13335" rIns="0" bIns="0" rtlCol="0">
            <a:spAutoFit/>
          </a:bodyPr>
          <a:lstStyle/>
          <a:p>
            <a:pPr marL="12700">
              <a:lnSpc>
                <a:spcPct val="100000"/>
              </a:lnSpc>
              <a:spcBef>
                <a:spcPts val="105"/>
              </a:spcBef>
            </a:pPr>
            <a:r>
              <a:rPr sz="650" spc="-15" dirty="0">
                <a:solidFill>
                  <a:srgbClr val="353334"/>
                </a:solidFill>
                <a:latin typeface="Tahoma"/>
                <a:cs typeface="Tahoma"/>
              </a:rPr>
              <a:t>2</a:t>
            </a:r>
            <a:endParaRPr sz="650">
              <a:latin typeface="Tahoma"/>
              <a:cs typeface="Tahoma"/>
            </a:endParaRPr>
          </a:p>
        </p:txBody>
      </p:sp>
      <p:sp>
        <p:nvSpPr>
          <p:cNvPr id="29" name="object 29"/>
          <p:cNvSpPr/>
          <p:nvPr/>
        </p:nvSpPr>
        <p:spPr>
          <a:xfrm>
            <a:off x="5984834" y="5175195"/>
            <a:ext cx="0" cy="86360"/>
          </a:xfrm>
          <a:custGeom>
            <a:avLst/>
            <a:gdLst/>
            <a:ahLst/>
            <a:cxnLst/>
            <a:rect l="l" t="t" r="r" b="b"/>
            <a:pathLst>
              <a:path h="86360">
                <a:moveTo>
                  <a:pt x="0" y="0"/>
                </a:moveTo>
                <a:lnTo>
                  <a:pt x="0" y="85953"/>
                </a:lnTo>
              </a:path>
            </a:pathLst>
          </a:custGeom>
          <a:ln w="7429">
            <a:solidFill>
              <a:srgbClr val="353334"/>
            </a:solidFill>
            <a:prstDash val="dot"/>
          </a:ln>
        </p:spPr>
        <p:txBody>
          <a:bodyPr wrap="square" lIns="0" tIns="0" rIns="0" bIns="0" rtlCol="0"/>
          <a:lstStyle/>
          <a:p>
            <a:endParaRPr/>
          </a:p>
        </p:txBody>
      </p:sp>
      <p:sp>
        <p:nvSpPr>
          <p:cNvPr id="30" name="object 30"/>
          <p:cNvSpPr/>
          <p:nvPr/>
        </p:nvSpPr>
        <p:spPr>
          <a:xfrm>
            <a:off x="5984834" y="5159566"/>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31" name="object 31"/>
          <p:cNvSpPr/>
          <p:nvPr/>
        </p:nvSpPr>
        <p:spPr>
          <a:xfrm>
            <a:off x="5984834" y="5268964"/>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32" name="object 32"/>
          <p:cNvSpPr/>
          <p:nvPr/>
        </p:nvSpPr>
        <p:spPr>
          <a:xfrm>
            <a:off x="5585233" y="5175195"/>
            <a:ext cx="0" cy="86360"/>
          </a:xfrm>
          <a:custGeom>
            <a:avLst/>
            <a:gdLst/>
            <a:ahLst/>
            <a:cxnLst/>
            <a:rect l="l" t="t" r="r" b="b"/>
            <a:pathLst>
              <a:path h="86360">
                <a:moveTo>
                  <a:pt x="0" y="0"/>
                </a:moveTo>
                <a:lnTo>
                  <a:pt x="0" y="85953"/>
                </a:lnTo>
              </a:path>
            </a:pathLst>
          </a:custGeom>
          <a:ln w="7429">
            <a:solidFill>
              <a:srgbClr val="353334"/>
            </a:solidFill>
            <a:prstDash val="dot"/>
          </a:ln>
        </p:spPr>
        <p:txBody>
          <a:bodyPr wrap="square" lIns="0" tIns="0" rIns="0" bIns="0" rtlCol="0"/>
          <a:lstStyle/>
          <a:p>
            <a:endParaRPr/>
          </a:p>
        </p:txBody>
      </p:sp>
      <p:sp>
        <p:nvSpPr>
          <p:cNvPr id="33" name="object 33"/>
          <p:cNvSpPr/>
          <p:nvPr/>
        </p:nvSpPr>
        <p:spPr>
          <a:xfrm>
            <a:off x="5585233" y="5159566"/>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34" name="object 34"/>
          <p:cNvSpPr/>
          <p:nvPr/>
        </p:nvSpPr>
        <p:spPr>
          <a:xfrm>
            <a:off x="5585233" y="5268964"/>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35" name="object 35"/>
          <p:cNvSpPr/>
          <p:nvPr/>
        </p:nvSpPr>
        <p:spPr>
          <a:xfrm>
            <a:off x="380311" y="544495"/>
            <a:ext cx="205803" cy="245960"/>
          </a:xfrm>
          <a:prstGeom prst="rect">
            <a:avLst/>
          </a:prstGeom>
          <a:blipFill>
            <a:blip r:embed="rId6" cstate="print"/>
            <a:stretch>
              <a:fillRect/>
            </a:stretch>
          </a:blipFill>
        </p:spPr>
        <p:txBody>
          <a:bodyPr wrap="square" lIns="0" tIns="0" rIns="0" bIns="0" rtlCol="0"/>
          <a:lstStyle/>
          <a:p>
            <a:endParaRPr/>
          </a:p>
        </p:txBody>
      </p:sp>
      <p:sp>
        <p:nvSpPr>
          <p:cNvPr id="36" name="object 36"/>
          <p:cNvSpPr/>
          <p:nvPr/>
        </p:nvSpPr>
        <p:spPr>
          <a:xfrm>
            <a:off x="658437" y="782201"/>
            <a:ext cx="149225" cy="0"/>
          </a:xfrm>
          <a:custGeom>
            <a:avLst/>
            <a:gdLst/>
            <a:ahLst/>
            <a:cxnLst/>
            <a:rect l="l" t="t" r="r" b="b"/>
            <a:pathLst>
              <a:path w="149225">
                <a:moveTo>
                  <a:pt x="0" y="0"/>
                </a:moveTo>
                <a:lnTo>
                  <a:pt x="148653" y="0"/>
                </a:lnTo>
              </a:path>
            </a:pathLst>
          </a:custGeom>
          <a:ln w="16509">
            <a:solidFill>
              <a:srgbClr val="353334"/>
            </a:solidFill>
          </a:ln>
        </p:spPr>
        <p:txBody>
          <a:bodyPr wrap="square" lIns="0" tIns="0" rIns="0" bIns="0" rtlCol="0"/>
          <a:lstStyle/>
          <a:p>
            <a:endParaRPr/>
          </a:p>
        </p:txBody>
      </p:sp>
      <p:sp>
        <p:nvSpPr>
          <p:cNvPr id="37" name="object 37"/>
          <p:cNvSpPr/>
          <p:nvPr/>
        </p:nvSpPr>
        <p:spPr>
          <a:xfrm>
            <a:off x="667727" y="674886"/>
            <a:ext cx="0" cy="99060"/>
          </a:xfrm>
          <a:custGeom>
            <a:avLst/>
            <a:gdLst/>
            <a:ahLst/>
            <a:cxnLst/>
            <a:rect l="l" t="t" r="r" b="b"/>
            <a:pathLst>
              <a:path h="99059">
                <a:moveTo>
                  <a:pt x="0" y="0"/>
                </a:moveTo>
                <a:lnTo>
                  <a:pt x="0" y="99060"/>
                </a:lnTo>
              </a:path>
            </a:pathLst>
          </a:custGeom>
          <a:ln w="18580">
            <a:solidFill>
              <a:srgbClr val="353334"/>
            </a:solidFill>
          </a:ln>
        </p:spPr>
        <p:txBody>
          <a:bodyPr wrap="square" lIns="0" tIns="0" rIns="0" bIns="0" rtlCol="0"/>
          <a:lstStyle/>
          <a:p>
            <a:endParaRPr/>
          </a:p>
        </p:txBody>
      </p:sp>
      <p:sp>
        <p:nvSpPr>
          <p:cNvPr id="38" name="object 38"/>
          <p:cNvSpPr/>
          <p:nvPr/>
        </p:nvSpPr>
        <p:spPr>
          <a:xfrm>
            <a:off x="658437" y="666631"/>
            <a:ext cx="129539" cy="0"/>
          </a:xfrm>
          <a:custGeom>
            <a:avLst/>
            <a:gdLst/>
            <a:ahLst/>
            <a:cxnLst/>
            <a:rect l="l" t="t" r="r" b="b"/>
            <a:pathLst>
              <a:path w="129540">
                <a:moveTo>
                  <a:pt x="0" y="0"/>
                </a:moveTo>
                <a:lnTo>
                  <a:pt x="129400" y="0"/>
                </a:lnTo>
              </a:path>
            </a:pathLst>
          </a:custGeom>
          <a:ln w="16509">
            <a:solidFill>
              <a:srgbClr val="353334"/>
            </a:solidFill>
          </a:ln>
        </p:spPr>
        <p:txBody>
          <a:bodyPr wrap="square" lIns="0" tIns="0" rIns="0" bIns="0" rtlCol="0"/>
          <a:lstStyle/>
          <a:p>
            <a:endParaRPr/>
          </a:p>
        </p:txBody>
      </p:sp>
      <p:sp>
        <p:nvSpPr>
          <p:cNvPr id="39" name="object 39"/>
          <p:cNvSpPr/>
          <p:nvPr/>
        </p:nvSpPr>
        <p:spPr>
          <a:xfrm>
            <a:off x="667727" y="560586"/>
            <a:ext cx="0" cy="97790"/>
          </a:xfrm>
          <a:custGeom>
            <a:avLst/>
            <a:gdLst/>
            <a:ahLst/>
            <a:cxnLst/>
            <a:rect l="l" t="t" r="r" b="b"/>
            <a:pathLst>
              <a:path h="97790">
                <a:moveTo>
                  <a:pt x="0" y="0"/>
                </a:moveTo>
                <a:lnTo>
                  <a:pt x="0" y="97790"/>
                </a:lnTo>
              </a:path>
            </a:pathLst>
          </a:custGeom>
          <a:ln w="18580">
            <a:solidFill>
              <a:srgbClr val="353334"/>
            </a:solidFill>
          </a:ln>
        </p:spPr>
        <p:txBody>
          <a:bodyPr wrap="square" lIns="0" tIns="0" rIns="0" bIns="0" rtlCol="0"/>
          <a:lstStyle/>
          <a:p>
            <a:endParaRPr/>
          </a:p>
        </p:txBody>
      </p:sp>
      <p:sp>
        <p:nvSpPr>
          <p:cNvPr id="40" name="object 40"/>
          <p:cNvSpPr/>
          <p:nvPr/>
        </p:nvSpPr>
        <p:spPr>
          <a:xfrm>
            <a:off x="658437" y="552331"/>
            <a:ext cx="149225" cy="0"/>
          </a:xfrm>
          <a:custGeom>
            <a:avLst/>
            <a:gdLst/>
            <a:ahLst/>
            <a:cxnLst/>
            <a:rect l="l" t="t" r="r" b="b"/>
            <a:pathLst>
              <a:path w="149225">
                <a:moveTo>
                  <a:pt x="0" y="0"/>
                </a:moveTo>
                <a:lnTo>
                  <a:pt x="148653" y="0"/>
                </a:lnTo>
              </a:path>
            </a:pathLst>
          </a:custGeom>
          <a:ln w="16509">
            <a:solidFill>
              <a:srgbClr val="353334"/>
            </a:solidFill>
          </a:ln>
        </p:spPr>
        <p:txBody>
          <a:bodyPr wrap="square" lIns="0" tIns="0" rIns="0" bIns="0" rtlCol="0"/>
          <a:lstStyle/>
          <a:p>
            <a:endParaRPr/>
          </a:p>
        </p:txBody>
      </p:sp>
      <p:sp>
        <p:nvSpPr>
          <p:cNvPr id="41" name="object 41"/>
          <p:cNvSpPr/>
          <p:nvPr/>
        </p:nvSpPr>
        <p:spPr>
          <a:xfrm>
            <a:off x="840497" y="542415"/>
            <a:ext cx="164185" cy="250113"/>
          </a:xfrm>
          <a:prstGeom prst="rect">
            <a:avLst/>
          </a:prstGeom>
          <a:blipFill>
            <a:blip r:embed="rId7" cstate="print"/>
            <a:stretch>
              <a:fillRect/>
            </a:stretch>
          </a:blipFill>
        </p:spPr>
        <p:txBody>
          <a:bodyPr wrap="square" lIns="0" tIns="0" rIns="0" bIns="0" rtlCol="0"/>
          <a:lstStyle/>
          <a:p>
            <a:endParaRPr/>
          </a:p>
        </p:txBody>
      </p:sp>
      <p:sp>
        <p:nvSpPr>
          <p:cNvPr id="42" name="object 42"/>
          <p:cNvSpPr/>
          <p:nvPr/>
        </p:nvSpPr>
        <p:spPr>
          <a:xfrm>
            <a:off x="1049795" y="542418"/>
            <a:ext cx="167932" cy="250113"/>
          </a:xfrm>
          <a:prstGeom prst="rect">
            <a:avLst/>
          </a:prstGeom>
          <a:blipFill>
            <a:blip r:embed="rId8" cstate="print"/>
            <a:stretch>
              <a:fillRect/>
            </a:stretch>
          </a:blipFill>
        </p:spPr>
        <p:txBody>
          <a:bodyPr wrap="square" lIns="0" tIns="0" rIns="0" bIns="0" rtlCol="0"/>
          <a:lstStyle/>
          <a:p>
            <a:endParaRPr/>
          </a:p>
        </p:txBody>
      </p:sp>
      <p:sp>
        <p:nvSpPr>
          <p:cNvPr id="43" name="object 43"/>
          <p:cNvSpPr/>
          <p:nvPr/>
        </p:nvSpPr>
        <p:spPr>
          <a:xfrm>
            <a:off x="360001" y="839619"/>
            <a:ext cx="164147" cy="250113"/>
          </a:xfrm>
          <a:prstGeom prst="rect">
            <a:avLst/>
          </a:prstGeom>
          <a:blipFill>
            <a:blip r:embed="rId9" cstate="print"/>
            <a:stretch>
              <a:fillRect/>
            </a:stretch>
          </a:blipFill>
        </p:spPr>
        <p:txBody>
          <a:bodyPr wrap="square" lIns="0" tIns="0" rIns="0" bIns="0" rtlCol="0"/>
          <a:lstStyle/>
          <a:p>
            <a:endParaRPr/>
          </a:p>
        </p:txBody>
      </p:sp>
      <p:sp>
        <p:nvSpPr>
          <p:cNvPr id="44" name="object 44"/>
          <p:cNvSpPr/>
          <p:nvPr/>
        </p:nvSpPr>
        <p:spPr>
          <a:xfrm>
            <a:off x="569269" y="839619"/>
            <a:ext cx="167259" cy="250113"/>
          </a:xfrm>
          <a:prstGeom prst="rect">
            <a:avLst/>
          </a:prstGeom>
          <a:blipFill>
            <a:blip r:embed="rId10" cstate="print"/>
            <a:stretch>
              <a:fillRect/>
            </a:stretch>
          </a:blipFill>
        </p:spPr>
        <p:txBody>
          <a:bodyPr wrap="square" lIns="0" tIns="0" rIns="0" bIns="0" rtlCol="0"/>
          <a:lstStyle/>
          <a:p>
            <a:endParaRPr/>
          </a:p>
        </p:txBody>
      </p:sp>
      <p:sp>
        <p:nvSpPr>
          <p:cNvPr id="45" name="object 45"/>
          <p:cNvSpPr/>
          <p:nvPr/>
        </p:nvSpPr>
        <p:spPr>
          <a:xfrm>
            <a:off x="806405" y="841692"/>
            <a:ext cx="0" cy="246379"/>
          </a:xfrm>
          <a:custGeom>
            <a:avLst/>
            <a:gdLst/>
            <a:ahLst/>
            <a:cxnLst/>
            <a:rect l="l" t="t" r="r" b="b"/>
            <a:pathLst>
              <a:path h="246380">
                <a:moveTo>
                  <a:pt x="0" y="0"/>
                </a:moveTo>
                <a:lnTo>
                  <a:pt x="0" y="245960"/>
                </a:lnTo>
              </a:path>
            </a:pathLst>
          </a:custGeom>
          <a:ln w="18580">
            <a:solidFill>
              <a:srgbClr val="353334"/>
            </a:solidFill>
          </a:ln>
        </p:spPr>
        <p:txBody>
          <a:bodyPr wrap="square" lIns="0" tIns="0" rIns="0" bIns="0" rtlCol="0"/>
          <a:lstStyle/>
          <a:p>
            <a:endParaRPr/>
          </a:p>
        </p:txBody>
      </p:sp>
      <p:sp>
        <p:nvSpPr>
          <p:cNvPr id="46" name="object 46"/>
          <p:cNvSpPr/>
          <p:nvPr/>
        </p:nvSpPr>
        <p:spPr>
          <a:xfrm>
            <a:off x="887994" y="1079404"/>
            <a:ext cx="149225" cy="0"/>
          </a:xfrm>
          <a:custGeom>
            <a:avLst/>
            <a:gdLst/>
            <a:ahLst/>
            <a:cxnLst/>
            <a:rect l="l" t="t" r="r" b="b"/>
            <a:pathLst>
              <a:path w="149225">
                <a:moveTo>
                  <a:pt x="0" y="0"/>
                </a:moveTo>
                <a:lnTo>
                  <a:pt x="148653" y="0"/>
                </a:lnTo>
              </a:path>
            </a:pathLst>
          </a:custGeom>
          <a:ln w="16510">
            <a:solidFill>
              <a:srgbClr val="353334"/>
            </a:solidFill>
          </a:ln>
        </p:spPr>
        <p:txBody>
          <a:bodyPr wrap="square" lIns="0" tIns="0" rIns="0" bIns="0" rtlCol="0"/>
          <a:lstStyle/>
          <a:p>
            <a:endParaRPr/>
          </a:p>
        </p:txBody>
      </p:sp>
      <p:sp>
        <p:nvSpPr>
          <p:cNvPr id="47" name="object 47"/>
          <p:cNvSpPr/>
          <p:nvPr/>
        </p:nvSpPr>
        <p:spPr>
          <a:xfrm>
            <a:off x="897284" y="972089"/>
            <a:ext cx="0" cy="99060"/>
          </a:xfrm>
          <a:custGeom>
            <a:avLst/>
            <a:gdLst/>
            <a:ahLst/>
            <a:cxnLst/>
            <a:rect l="l" t="t" r="r" b="b"/>
            <a:pathLst>
              <a:path h="99059">
                <a:moveTo>
                  <a:pt x="0" y="0"/>
                </a:moveTo>
                <a:lnTo>
                  <a:pt x="0" y="99060"/>
                </a:lnTo>
              </a:path>
            </a:pathLst>
          </a:custGeom>
          <a:ln w="18580">
            <a:solidFill>
              <a:srgbClr val="353334"/>
            </a:solidFill>
          </a:ln>
        </p:spPr>
        <p:txBody>
          <a:bodyPr wrap="square" lIns="0" tIns="0" rIns="0" bIns="0" rtlCol="0"/>
          <a:lstStyle/>
          <a:p>
            <a:endParaRPr/>
          </a:p>
        </p:txBody>
      </p:sp>
      <p:sp>
        <p:nvSpPr>
          <p:cNvPr id="48" name="object 48"/>
          <p:cNvSpPr/>
          <p:nvPr/>
        </p:nvSpPr>
        <p:spPr>
          <a:xfrm>
            <a:off x="887994" y="963834"/>
            <a:ext cx="129539" cy="0"/>
          </a:xfrm>
          <a:custGeom>
            <a:avLst/>
            <a:gdLst/>
            <a:ahLst/>
            <a:cxnLst/>
            <a:rect l="l" t="t" r="r" b="b"/>
            <a:pathLst>
              <a:path w="129540">
                <a:moveTo>
                  <a:pt x="0" y="0"/>
                </a:moveTo>
                <a:lnTo>
                  <a:pt x="129400" y="0"/>
                </a:lnTo>
              </a:path>
            </a:pathLst>
          </a:custGeom>
          <a:ln w="16509">
            <a:solidFill>
              <a:srgbClr val="353334"/>
            </a:solidFill>
          </a:ln>
        </p:spPr>
        <p:txBody>
          <a:bodyPr wrap="square" lIns="0" tIns="0" rIns="0" bIns="0" rtlCol="0"/>
          <a:lstStyle/>
          <a:p>
            <a:endParaRPr/>
          </a:p>
        </p:txBody>
      </p:sp>
      <p:sp>
        <p:nvSpPr>
          <p:cNvPr id="49" name="object 49"/>
          <p:cNvSpPr/>
          <p:nvPr/>
        </p:nvSpPr>
        <p:spPr>
          <a:xfrm>
            <a:off x="897284" y="857789"/>
            <a:ext cx="0" cy="97790"/>
          </a:xfrm>
          <a:custGeom>
            <a:avLst/>
            <a:gdLst/>
            <a:ahLst/>
            <a:cxnLst/>
            <a:rect l="l" t="t" r="r" b="b"/>
            <a:pathLst>
              <a:path h="97790">
                <a:moveTo>
                  <a:pt x="0" y="0"/>
                </a:moveTo>
                <a:lnTo>
                  <a:pt x="0" y="97790"/>
                </a:lnTo>
              </a:path>
            </a:pathLst>
          </a:custGeom>
          <a:ln w="18580">
            <a:solidFill>
              <a:srgbClr val="353334"/>
            </a:solidFill>
          </a:ln>
        </p:spPr>
        <p:txBody>
          <a:bodyPr wrap="square" lIns="0" tIns="0" rIns="0" bIns="0" rtlCol="0"/>
          <a:lstStyle/>
          <a:p>
            <a:endParaRPr/>
          </a:p>
        </p:txBody>
      </p:sp>
      <p:sp>
        <p:nvSpPr>
          <p:cNvPr id="50" name="object 50"/>
          <p:cNvSpPr/>
          <p:nvPr/>
        </p:nvSpPr>
        <p:spPr>
          <a:xfrm>
            <a:off x="887994" y="849534"/>
            <a:ext cx="149225" cy="0"/>
          </a:xfrm>
          <a:custGeom>
            <a:avLst/>
            <a:gdLst/>
            <a:ahLst/>
            <a:cxnLst/>
            <a:rect l="l" t="t" r="r" b="b"/>
            <a:pathLst>
              <a:path w="149225">
                <a:moveTo>
                  <a:pt x="0" y="0"/>
                </a:moveTo>
                <a:lnTo>
                  <a:pt x="148653" y="0"/>
                </a:lnTo>
              </a:path>
            </a:pathLst>
          </a:custGeom>
          <a:ln w="16509">
            <a:solidFill>
              <a:srgbClr val="353334"/>
            </a:solidFill>
          </a:ln>
        </p:spPr>
        <p:txBody>
          <a:bodyPr wrap="square" lIns="0" tIns="0" rIns="0" bIns="0" rtlCol="0"/>
          <a:lstStyle/>
          <a:p>
            <a:endParaRPr/>
          </a:p>
        </p:txBody>
      </p:sp>
      <p:sp>
        <p:nvSpPr>
          <p:cNvPr id="51" name="object 51"/>
          <p:cNvSpPr/>
          <p:nvPr/>
        </p:nvSpPr>
        <p:spPr>
          <a:xfrm>
            <a:off x="1090372" y="841698"/>
            <a:ext cx="178612" cy="245960"/>
          </a:xfrm>
          <a:prstGeom prst="rect">
            <a:avLst/>
          </a:prstGeom>
          <a:blipFill>
            <a:blip r:embed="rId11" cstate="print"/>
            <a:stretch>
              <a:fillRect/>
            </a:stretch>
          </a:blipFill>
        </p:spPr>
        <p:txBody>
          <a:bodyPr wrap="square" lIns="0" tIns="0" rIns="0" bIns="0" rtlCol="0"/>
          <a:lstStyle/>
          <a:p>
            <a:endParaRPr/>
          </a:p>
        </p:txBody>
      </p:sp>
      <p:sp>
        <p:nvSpPr>
          <p:cNvPr id="52" name="object 52"/>
          <p:cNvSpPr/>
          <p:nvPr/>
        </p:nvSpPr>
        <p:spPr>
          <a:xfrm>
            <a:off x="1331638" y="839619"/>
            <a:ext cx="167271" cy="250113"/>
          </a:xfrm>
          <a:prstGeom prst="rect">
            <a:avLst/>
          </a:prstGeom>
          <a:blipFill>
            <a:blip r:embed="rId12" cstate="print"/>
            <a:stretch>
              <a:fillRect/>
            </a:stretch>
          </a:blipFill>
        </p:spPr>
        <p:txBody>
          <a:bodyPr wrap="square" lIns="0" tIns="0" rIns="0" bIns="0" rtlCol="0"/>
          <a:lstStyle/>
          <a:p>
            <a:endParaRPr/>
          </a:p>
        </p:txBody>
      </p:sp>
      <p:sp>
        <p:nvSpPr>
          <p:cNvPr id="53" name="object 53"/>
          <p:cNvSpPr/>
          <p:nvPr/>
        </p:nvSpPr>
        <p:spPr>
          <a:xfrm>
            <a:off x="1559488" y="1079404"/>
            <a:ext cx="149225" cy="0"/>
          </a:xfrm>
          <a:custGeom>
            <a:avLst/>
            <a:gdLst/>
            <a:ahLst/>
            <a:cxnLst/>
            <a:rect l="l" t="t" r="r" b="b"/>
            <a:pathLst>
              <a:path w="149225">
                <a:moveTo>
                  <a:pt x="0" y="0"/>
                </a:moveTo>
                <a:lnTo>
                  <a:pt x="148653" y="0"/>
                </a:lnTo>
              </a:path>
            </a:pathLst>
          </a:custGeom>
          <a:ln w="16510">
            <a:solidFill>
              <a:srgbClr val="353334"/>
            </a:solidFill>
          </a:ln>
        </p:spPr>
        <p:txBody>
          <a:bodyPr wrap="square" lIns="0" tIns="0" rIns="0" bIns="0" rtlCol="0"/>
          <a:lstStyle/>
          <a:p>
            <a:endParaRPr/>
          </a:p>
        </p:txBody>
      </p:sp>
      <p:sp>
        <p:nvSpPr>
          <p:cNvPr id="54" name="object 54"/>
          <p:cNvSpPr/>
          <p:nvPr/>
        </p:nvSpPr>
        <p:spPr>
          <a:xfrm>
            <a:off x="1568778" y="972089"/>
            <a:ext cx="0" cy="99060"/>
          </a:xfrm>
          <a:custGeom>
            <a:avLst/>
            <a:gdLst/>
            <a:ahLst/>
            <a:cxnLst/>
            <a:rect l="l" t="t" r="r" b="b"/>
            <a:pathLst>
              <a:path h="99059">
                <a:moveTo>
                  <a:pt x="0" y="0"/>
                </a:moveTo>
                <a:lnTo>
                  <a:pt x="0" y="99060"/>
                </a:lnTo>
              </a:path>
            </a:pathLst>
          </a:custGeom>
          <a:ln w="18580">
            <a:solidFill>
              <a:srgbClr val="353334"/>
            </a:solidFill>
          </a:ln>
        </p:spPr>
        <p:txBody>
          <a:bodyPr wrap="square" lIns="0" tIns="0" rIns="0" bIns="0" rtlCol="0"/>
          <a:lstStyle/>
          <a:p>
            <a:endParaRPr/>
          </a:p>
        </p:txBody>
      </p:sp>
      <p:sp>
        <p:nvSpPr>
          <p:cNvPr id="55" name="object 55"/>
          <p:cNvSpPr/>
          <p:nvPr/>
        </p:nvSpPr>
        <p:spPr>
          <a:xfrm>
            <a:off x="1559488" y="963834"/>
            <a:ext cx="129539" cy="0"/>
          </a:xfrm>
          <a:custGeom>
            <a:avLst/>
            <a:gdLst/>
            <a:ahLst/>
            <a:cxnLst/>
            <a:rect l="l" t="t" r="r" b="b"/>
            <a:pathLst>
              <a:path w="129539">
                <a:moveTo>
                  <a:pt x="0" y="0"/>
                </a:moveTo>
                <a:lnTo>
                  <a:pt x="129412" y="0"/>
                </a:lnTo>
              </a:path>
            </a:pathLst>
          </a:custGeom>
          <a:ln w="16509">
            <a:solidFill>
              <a:srgbClr val="353334"/>
            </a:solidFill>
          </a:ln>
        </p:spPr>
        <p:txBody>
          <a:bodyPr wrap="square" lIns="0" tIns="0" rIns="0" bIns="0" rtlCol="0"/>
          <a:lstStyle/>
          <a:p>
            <a:endParaRPr/>
          </a:p>
        </p:txBody>
      </p:sp>
      <p:sp>
        <p:nvSpPr>
          <p:cNvPr id="56" name="object 56"/>
          <p:cNvSpPr/>
          <p:nvPr/>
        </p:nvSpPr>
        <p:spPr>
          <a:xfrm>
            <a:off x="1568778" y="857789"/>
            <a:ext cx="0" cy="97790"/>
          </a:xfrm>
          <a:custGeom>
            <a:avLst/>
            <a:gdLst/>
            <a:ahLst/>
            <a:cxnLst/>
            <a:rect l="l" t="t" r="r" b="b"/>
            <a:pathLst>
              <a:path h="97790">
                <a:moveTo>
                  <a:pt x="0" y="0"/>
                </a:moveTo>
                <a:lnTo>
                  <a:pt x="0" y="97790"/>
                </a:lnTo>
              </a:path>
            </a:pathLst>
          </a:custGeom>
          <a:ln w="18580">
            <a:solidFill>
              <a:srgbClr val="353334"/>
            </a:solidFill>
          </a:ln>
        </p:spPr>
        <p:txBody>
          <a:bodyPr wrap="square" lIns="0" tIns="0" rIns="0" bIns="0" rtlCol="0"/>
          <a:lstStyle/>
          <a:p>
            <a:endParaRPr/>
          </a:p>
        </p:txBody>
      </p:sp>
      <p:sp>
        <p:nvSpPr>
          <p:cNvPr id="57" name="object 57"/>
          <p:cNvSpPr/>
          <p:nvPr/>
        </p:nvSpPr>
        <p:spPr>
          <a:xfrm>
            <a:off x="1559488" y="849534"/>
            <a:ext cx="149225" cy="0"/>
          </a:xfrm>
          <a:custGeom>
            <a:avLst/>
            <a:gdLst/>
            <a:ahLst/>
            <a:cxnLst/>
            <a:rect l="l" t="t" r="r" b="b"/>
            <a:pathLst>
              <a:path w="149225">
                <a:moveTo>
                  <a:pt x="0" y="0"/>
                </a:moveTo>
                <a:lnTo>
                  <a:pt x="148653" y="0"/>
                </a:lnTo>
              </a:path>
            </a:pathLst>
          </a:custGeom>
          <a:ln w="16509">
            <a:solidFill>
              <a:srgbClr val="353334"/>
            </a:solidFill>
          </a:ln>
        </p:spPr>
        <p:txBody>
          <a:bodyPr wrap="square" lIns="0" tIns="0" rIns="0" bIns="0" rtlCol="0"/>
          <a:lstStyle/>
          <a:p>
            <a:endParaRPr/>
          </a:p>
        </p:txBody>
      </p:sp>
      <p:sp>
        <p:nvSpPr>
          <p:cNvPr id="58" name="object 58"/>
          <p:cNvSpPr/>
          <p:nvPr/>
        </p:nvSpPr>
        <p:spPr>
          <a:xfrm>
            <a:off x="0" y="1268904"/>
            <a:ext cx="10692130" cy="0"/>
          </a:xfrm>
          <a:custGeom>
            <a:avLst/>
            <a:gdLst/>
            <a:ahLst/>
            <a:cxnLst/>
            <a:rect l="l" t="t" r="r" b="b"/>
            <a:pathLst>
              <a:path w="10692130">
                <a:moveTo>
                  <a:pt x="0" y="0"/>
                </a:moveTo>
                <a:lnTo>
                  <a:pt x="10692003" y="0"/>
                </a:lnTo>
              </a:path>
            </a:pathLst>
          </a:custGeom>
          <a:ln w="25400">
            <a:solidFill>
              <a:srgbClr val="ADABAF"/>
            </a:solidFill>
          </a:ln>
        </p:spPr>
        <p:txBody>
          <a:bodyPr wrap="square" lIns="0" tIns="0" rIns="0" bIns="0" rtlCol="0"/>
          <a:lstStyle/>
          <a:p>
            <a:endParaRPr/>
          </a:p>
        </p:txBody>
      </p:sp>
      <p:sp>
        <p:nvSpPr>
          <p:cNvPr id="59" name="object 59"/>
          <p:cNvSpPr/>
          <p:nvPr/>
        </p:nvSpPr>
        <p:spPr>
          <a:xfrm>
            <a:off x="3025901" y="1410327"/>
            <a:ext cx="0" cy="6149975"/>
          </a:xfrm>
          <a:custGeom>
            <a:avLst/>
            <a:gdLst/>
            <a:ahLst/>
            <a:cxnLst/>
            <a:rect l="l" t="t" r="r" b="b"/>
            <a:pathLst>
              <a:path h="6149975">
                <a:moveTo>
                  <a:pt x="0" y="0"/>
                </a:moveTo>
                <a:lnTo>
                  <a:pt x="0" y="6149677"/>
                </a:lnTo>
              </a:path>
            </a:pathLst>
          </a:custGeom>
          <a:ln w="25400">
            <a:solidFill>
              <a:srgbClr val="ADABAF"/>
            </a:solidFill>
          </a:ln>
        </p:spPr>
        <p:txBody>
          <a:bodyPr wrap="square" lIns="0" tIns="0" rIns="0" bIns="0" rtlCol="0"/>
          <a:lstStyle/>
          <a:p>
            <a:endParaRPr/>
          </a:p>
        </p:txBody>
      </p:sp>
      <p:sp>
        <p:nvSpPr>
          <p:cNvPr id="60" name="object 60"/>
          <p:cNvSpPr txBox="1">
            <a:spLocks noGrp="1"/>
          </p:cNvSpPr>
          <p:nvPr>
            <p:ph type="title"/>
          </p:nvPr>
        </p:nvSpPr>
        <p:spPr>
          <a:xfrm>
            <a:off x="2064166" y="798705"/>
            <a:ext cx="1688464" cy="360680"/>
          </a:xfrm>
          <a:prstGeom prst="rect">
            <a:avLst/>
          </a:prstGeom>
        </p:spPr>
        <p:txBody>
          <a:bodyPr vert="horz" wrap="square" lIns="0" tIns="12700" rIns="0" bIns="0" rtlCol="0">
            <a:spAutoFit/>
          </a:bodyPr>
          <a:lstStyle/>
          <a:p>
            <a:pPr marL="12700">
              <a:lnSpc>
                <a:spcPct val="100000"/>
              </a:lnSpc>
              <a:spcBef>
                <a:spcPts val="100"/>
              </a:spcBef>
            </a:pPr>
            <a:r>
              <a:rPr b="0" spc="-10" dirty="0">
                <a:latin typeface="Tahoma"/>
                <a:cs typeface="Tahoma"/>
              </a:rPr>
              <a:t>MESO</a:t>
            </a:r>
            <a:r>
              <a:rPr spc="-10" dirty="0"/>
              <a:t>FILLER</a:t>
            </a:r>
          </a:p>
        </p:txBody>
      </p:sp>
      <p:sp>
        <p:nvSpPr>
          <p:cNvPr id="61" name="object 61"/>
          <p:cNvSpPr txBox="1"/>
          <p:nvPr/>
        </p:nvSpPr>
        <p:spPr>
          <a:xfrm>
            <a:off x="330019" y="1632144"/>
            <a:ext cx="2241550" cy="3765454"/>
          </a:xfrm>
          <a:prstGeom prst="rect">
            <a:avLst/>
          </a:prstGeom>
        </p:spPr>
        <p:txBody>
          <a:bodyPr vert="horz" wrap="square" lIns="0" tIns="45720" rIns="0" bIns="0" rtlCol="0">
            <a:spAutoFit/>
          </a:bodyPr>
          <a:lstStyle/>
          <a:p>
            <a:pPr marL="12700" marR="355600">
              <a:lnSpc>
                <a:spcPts val="1800"/>
              </a:lnSpc>
              <a:spcBef>
                <a:spcPts val="360"/>
              </a:spcBef>
            </a:pPr>
            <a:r>
              <a:rPr lang="de-CH" sz="1700" b="1" spc="20" dirty="0">
                <a:solidFill>
                  <a:srgbClr val="717379"/>
                </a:solidFill>
                <a:latin typeface="Trebuchet MS"/>
                <a:cs typeface="Trebuchet MS"/>
              </a:rPr>
              <a:t>EIGENSCHAFTEN DER LINIE </a:t>
            </a:r>
          </a:p>
          <a:p>
            <a:pPr marL="12700" marR="355600">
              <a:lnSpc>
                <a:spcPts val="1800"/>
              </a:lnSpc>
              <a:spcBef>
                <a:spcPts val="360"/>
              </a:spcBef>
            </a:pPr>
            <a:r>
              <a:rPr lang="de-DE" sz="1100" dirty="0">
                <a:latin typeface="Trebuchet MS"/>
                <a:cs typeface="Trebuchet MS"/>
              </a:rPr>
              <a:t>Eine mesokosmetische Behandlung, die Falten mildert und die Haut im Gesicht, am Hals und im Dekolleté strafft. Ihre Wirkstoffe stellen die Zellkommunikation wieder her und stimulieren die Neosynthese der Elemente, die die strukturelle Matrix der Haut bilden: Kollagen, Elastin und Hyaluronsäure.  Ideal für gealterte und sonnenstrapazierte Haut.</a:t>
            </a:r>
            <a:endParaRPr sz="1100" dirty="0">
              <a:latin typeface="Trebuchet MS"/>
              <a:cs typeface="Trebuchet MS"/>
            </a:endParaRPr>
          </a:p>
        </p:txBody>
      </p:sp>
      <p:sp>
        <p:nvSpPr>
          <p:cNvPr id="62" name="object 62"/>
          <p:cNvSpPr/>
          <p:nvPr/>
        </p:nvSpPr>
        <p:spPr>
          <a:xfrm>
            <a:off x="3240991" y="1861809"/>
            <a:ext cx="131216" cy="131991"/>
          </a:xfrm>
          <a:prstGeom prst="rect">
            <a:avLst/>
          </a:prstGeom>
          <a:blipFill>
            <a:blip r:embed="rId13" cstate="print"/>
            <a:stretch>
              <a:fillRect/>
            </a:stretch>
          </a:blipFill>
        </p:spPr>
        <p:txBody>
          <a:bodyPr wrap="square" lIns="0" tIns="0" rIns="0" bIns="0" rtlCol="0"/>
          <a:lstStyle/>
          <a:p>
            <a:endParaRPr/>
          </a:p>
        </p:txBody>
      </p:sp>
      <p:sp>
        <p:nvSpPr>
          <p:cNvPr id="63" name="object 63"/>
          <p:cNvSpPr/>
          <p:nvPr/>
        </p:nvSpPr>
        <p:spPr>
          <a:xfrm>
            <a:off x="3240991" y="2834529"/>
            <a:ext cx="131216" cy="131991"/>
          </a:xfrm>
          <a:prstGeom prst="rect">
            <a:avLst/>
          </a:prstGeom>
          <a:blipFill>
            <a:blip r:embed="rId13" cstate="print"/>
            <a:stretch>
              <a:fillRect/>
            </a:stretch>
          </a:blipFill>
        </p:spPr>
        <p:txBody>
          <a:bodyPr wrap="square" lIns="0" tIns="0" rIns="0" bIns="0" rtlCol="0"/>
          <a:lstStyle/>
          <a:p>
            <a:endParaRPr/>
          </a:p>
        </p:txBody>
      </p:sp>
      <p:sp>
        <p:nvSpPr>
          <p:cNvPr id="64" name="object 64"/>
          <p:cNvSpPr txBox="1"/>
          <p:nvPr/>
        </p:nvSpPr>
        <p:spPr>
          <a:xfrm>
            <a:off x="3235176" y="1557432"/>
            <a:ext cx="3898900" cy="1586973"/>
          </a:xfrm>
          <a:prstGeom prst="rect">
            <a:avLst/>
          </a:prstGeom>
        </p:spPr>
        <p:txBody>
          <a:bodyPr vert="horz" wrap="square" lIns="0" tIns="93345" rIns="0" bIns="0" rtlCol="0">
            <a:spAutoFit/>
          </a:bodyPr>
          <a:lstStyle/>
          <a:p>
            <a:pPr marL="12700">
              <a:lnSpc>
                <a:spcPct val="100000"/>
              </a:lnSpc>
              <a:sp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 MS"/>
                <a:cs typeface="Trebuchet MS"/>
              </a:rPr>
              <a:t>FALTEN</a:t>
            </a:r>
            <a:r>
              <a:rPr sz="1000" b="1" spc="30" dirty="0">
                <a:solidFill>
                  <a:srgbClr val="717379"/>
                </a:solidFill>
                <a:latin typeface="Trebuchet MS"/>
                <a:cs typeface="Trebuchet MS"/>
              </a:rPr>
              <a:t> </a:t>
            </a:r>
            <a:r>
              <a:rPr sz="1000" b="1" spc="25" dirty="0">
                <a:solidFill>
                  <a:srgbClr val="717379"/>
                </a:solidFill>
                <a:latin typeface="Trebuchet MS"/>
                <a:cs typeface="Trebuchet MS"/>
              </a:rPr>
              <a:t>FILLER</a:t>
            </a:r>
            <a:r>
              <a:rPr sz="1000" b="1" spc="-175" dirty="0">
                <a:solidFill>
                  <a:srgbClr val="717379"/>
                </a:solidFill>
                <a:latin typeface="Trebuchet MS"/>
                <a:cs typeface="Trebuchet MS"/>
              </a:rPr>
              <a:t> </a:t>
            </a:r>
            <a:r>
              <a:rPr sz="1000" b="1" spc="20" dirty="0">
                <a:solidFill>
                  <a:srgbClr val="717379"/>
                </a:solidFill>
                <a:latin typeface="Trebuchet MS"/>
                <a:cs typeface="Trebuchet MS"/>
              </a:rPr>
              <a:t>PROGRAMM</a:t>
            </a:r>
            <a:endParaRPr sz="1000" dirty="0">
              <a:latin typeface="Trebuchet MS"/>
              <a:cs typeface="Trebuchet MS"/>
            </a:endParaRPr>
          </a:p>
          <a:p>
            <a:pPr marL="45085">
              <a:lnSpc>
                <a:spcPct val="100000"/>
              </a:lnSpc>
              <a:spcBef>
                <a:spcPts val="440"/>
              </a:spcBef>
            </a:pPr>
            <a:r>
              <a:rPr sz="700" spc="-10" dirty="0">
                <a:solidFill>
                  <a:srgbClr val="717379"/>
                </a:solidFill>
                <a:latin typeface="Tahoma"/>
                <a:cs typeface="Tahoma"/>
              </a:rPr>
              <a:t>1</a:t>
            </a:r>
            <a:r>
              <a:rPr sz="700" spc="70" dirty="0">
                <a:solidFill>
                  <a:srgbClr val="717379"/>
                </a:solidFill>
                <a:latin typeface="Tahoma"/>
                <a:cs typeface="Tahoma"/>
              </a:rPr>
              <a:t> </a:t>
            </a:r>
            <a:r>
              <a:rPr lang="de-CH" sz="700" spc="70" dirty="0">
                <a:solidFill>
                  <a:srgbClr val="717379"/>
                </a:solidFill>
                <a:latin typeface="Tahoma"/>
                <a:cs typeface="Tahoma"/>
              </a:rPr>
              <a:t>KONZENTRAT</a:t>
            </a:r>
          </a:p>
          <a:p>
            <a:pPr marL="45085">
              <a:lnSpc>
                <a:spcPct val="100000"/>
              </a:lnSpc>
              <a:spcBef>
                <a:spcPts val="440"/>
              </a:spcBef>
            </a:pPr>
            <a:r>
              <a:rPr lang="de-DE" sz="700" spc="70" dirty="0">
                <a:solidFill>
                  <a:srgbClr val="717379"/>
                </a:solidFill>
                <a:latin typeface="Tahoma"/>
                <a:cs typeface="Tahoma"/>
              </a:rPr>
              <a:t>Ultrakonzentriertes Fläschchen, das mit Verkapselungssystemen und Penetrationsmitteln formuliert ist, um die Wirkstoffe bis in die tiefsten Schichten zu transportieren und eine perfekte Konservierung der reinen Wirkstoffe zu gewährleisten. Enthält eine Auswahl von Wirkstoffen mit anerkannter Wirksamkeit, deren Größe, Polarität und Hautaffinität für eine optimale Leistung erforderlich sind. Angereichert mit Substanzen mit niedrigem Molekulargewicht, vergrößert es die Größe und die Öffnungszeit der Kanäle, die durch die Techniken der virtuellen Mesotherapie geschaffen werden, und vervielfacht so die effektive Zellabsorption der Wirkstoffe.</a:t>
            </a:r>
            <a:endParaRPr lang="de-CH" sz="700" spc="70" dirty="0">
              <a:solidFill>
                <a:srgbClr val="717379"/>
              </a:solidFill>
              <a:latin typeface="Tahoma"/>
              <a:cs typeface="Tahoma"/>
            </a:endParaRPr>
          </a:p>
          <a:p>
            <a:pPr marL="45085">
              <a:lnSpc>
                <a:spcPct val="100000"/>
              </a:lnSpc>
              <a:spcBef>
                <a:spcPts val="440"/>
              </a:spcBef>
            </a:pPr>
            <a:endParaRPr sz="700" dirty="0">
              <a:latin typeface="Tahoma"/>
              <a:cs typeface="Tahoma"/>
            </a:endParaRPr>
          </a:p>
        </p:txBody>
      </p:sp>
      <p:sp>
        <p:nvSpPr>
          <p:cNvPr id="65" name="object 65"/>
          <p:cNvSpPr txBox="1"/>
          <p:nvPr/>
        </p:nvSpPr>
        <p:spPr>
          <a:xfrm>
            <a:off x="3176891" y="3115798"/>
            <a:ext cx="3861435" cy="658706"/>
          </a:xfrm>
          <a:prstGeom prst="rect">
            <a:avLst/>
          </a:prstGeom>
        </p:spPr>
        <p:txBody>
          <a:bodyPr vert="horz" wrap="square" lIns="0" tIns="55880" rIns="0" bIns="0" rtlCol="0">
            <a:spAutoFit/>
          </a:bodyPr>
          <a:lstStyle/>
          <a:p>
            <a:pPr marL="12700">
              <a:lnSpc>
                <a:spcPct val="100000"/>
              </a:lnSpc>
              <a:spcBef>
                <a:spcPts val="440"/>
              </a:spcBef>
            </a:pPr>
            <a:r>
              <a:rPr sz="700" spc="-10" dirty="0">
                <a:solidFill>
                  <a:srgbClr val="717379"/>
                </a:solidFill>
                <a:latin typeface="Tahoma"/>
                <a:cs typeface="Tahoma"/>
              </a:rPr>
              <a:t>2 </a:t>
            </a:r>
            <a:r>
              <a:rPr sz="700" spc="-5" dirty="0">
                <a:solidFill>
                  <a:srgbClr val="717379"/>
                </a:solidFill>
                <a:latin typeface="Tahoma"/>
                <a:cs typeface="Tahoma"/>
              </a:rPr>
              <a:t>TRANSPORTATION</a:t>
            </a:r>
            <a:r>
              <a:rPr lang="de-CH" sz="700" spc="-5" dirty="0">
                <a:solidFill>
                  <a:srgbClr val="717379"/>
                </a:solidFill>
                <a:latin typeface="Tahoma"/>
                <a:cs typeface="Tahoma"/>
              </a:rPr>
              <a:t>S</a:t>
            </a:r>
            <a:r>
              <a:rPr sz="700" spc="-145" dirty="0">
                <a:solidFill>
                  <a:srgbClr val="717379"/>
                </a:solidFill>
                <a:latin typeface="Tahoma"/>
                <a:cs typeface="Tahoma"/>
              </a:rPr>
              <a:t> </a:t>
            </a:r>
            <a:r>
              <a:rPr sz="700" spc="20" dirty="0">
                <a:solidFill>
                  <a:srgbClr val="717379"/>
                </a:solidFill>
                <a:latin typeface="Tahoma"/>
                <a:cs typeface="Tahoma"/>
              </a:rPr>
              <a:t>GEL</a:t>
            </a:r>
            <a:endParaRPr sz="700" dirty="0">
              <a:latin typeface="Tahoma"/>
              <a:cs typeface="Tahoma"/>
            </a:endParaRPr>
          </a:p>
          <a:p>
            <a:pPr marL="64769" marR="5080">
              <a:lnSpc>
                <a:spcPct val="107100"/>
              </a:lnSpc>
              <a:spcBef>
                <a:spcPts val="285"/>
              </a:spcBef>
            </a:pPr>
            <a:r>
              <a:rPr sz="700" spc="-15" dirty="0">
                <a:solidFill>
                  <a:srgbClr val="717379"/>
                </a:solidFill>
                <a:latin typeface="Calibri"/>
                <a:cs typeface="Calibri"/>
              </a:rPr>
              <a:t>.</a:t>
            </a:r>
            <a:r>
              <a:rPr lang="de-DE" sz="700" spc="-15" dirty="0">
                <a:solidFill>
                  <a:srgbClr val="717379"/>
                </a:solidFill>
                <a:latin typeface="Calibri"/>
                <a:cs typeface="Calibri"/>
              </a:rPr>
              <a:t> Progressives Fördergel mit hoher Feuchtigkeitskapazität. Verleiht außergewöhnliche Geschmeidigkeit und Verteilbarkeit, so dass große Flächen intensiv bearbeitet werden können, ohne dass ein erneutes Auftragen erforderlich ist. Die Formel ist reich an fettlöslichen und wasserlöslichen Antioxidantien, die die Bildung freier Radikale verhindern. Vollständig hautverträglich</a:t>
            </a:r>
            <a:endParaRPr sz="700" dirty="0">
              <a:latin typeface="Calibri"/>
              <a:cs typeface="Calibri"/>
            </a:endParaRPr>
          </a:p>
        </p:txBody>
      </p:sp>
      <p:sp>
        <p:nvSpPr>
          <p:cNvPr id="66" name="object 66"/>
          <p:cNvSpPr/>
          <p:nvPr/>
        </p:nvSpPr>
        <p:spPr>
          <a:xfrm>
            <a:off x="9010624" y="4368266"/>
            <a:ext cx="1138555" cy="1138555"/>
          </a:xfrm>
          <a:custGeom>
            <a:avLst/>
            <a:gdLst/>
            <a:ahLst/>
            <a:cxnLst/>
            <a:rect l="l" t="t" r="r" b="b"/>
            <a:pathLst>
              <a:path w="1138554" h="1138554">
                <a:moveTo>
                  <a:pt x="0" y="0"/>
                </a:moveTo>
                <a:lnTo>
                  <a:pt x="1138427" y="0"/>
                </a:lnTo>
                <a:lnTo>
                  <a:pt x="1138427" y="1138427"/>
                </a:lnTo>
                <a:lnTo>
                  <a:pt x="0" y="1138427"/>
                </a:lnTo>
                <a:lnTo>
                  <a:pt x="0" y="0"/>
                </a:lnTo>
                <a:close/>
              </a:path>
            </a:pathLst>
          </a:custGeom>
          <a:solidFill>
            <a:srgbClr val="231F20">
              <a:alpha val="39999"/>
            </a:srgbClr>
          </a:solidFill>
        </p:spPr>
        <p:txBody>
          <a:bodyPr wrap="square" lIns="0" tIns="0" rIns="0" bIns="0" rtlCol="0"/>
          <a:lstStyle/>
          <a:p>
            <a:endParaRPr/>
          </a:p>
        </p:txBody>
      </p:sp>
      <p:sp>
        <p:nvSpPr>
          <p:cNvPr id="67" name="object 67"/>
          <p:cNvSpPr/>
          <p:nvPr/>
        </p:nvSpPr>
        <p:spPr>
          <a:xfrm>
            <a:off x="9042623" y="4400256"/>
            <a:ext cx="1052195" cy="1052195"/>
          </a:xfrm>
          <a:custGeom>
            <a:avLst/>
            <a:gdLst/>
            <a:ahLst/>
            <a:cxnLst/>
            <a:rect l="l" t="t" r="r" b="b"/>
            <a:pathLst>
              <a:path w="1052195" h="1052195">
                <a:moveTo>
                  <a:pt x="525919" y="0"/>
                </a:moveTo>
                <a:lnTo>
                  <a:pt x="478049" y="2149"/>
                </a:lnTo>
                <a:lnTo>
                  <a:pt x="431383" y="8473"/>
                </a:lnTo>
                <a:lnTo>
                  <a:pt x="386107" y="18786"/>
                </a:lnTo>
                <a:lnTo>
                  <a:pt x="342407" y="32902"/>
                </a:lnTo>
                <a:lnTo>
                  <a:pt x="300468" y="50636"/>
                </a:lnTo>
                <a:lnTo>
                  <a:pt x="260476" y="71802"/>
                </a:lnTo>
                <a:lnTo>
                  <a:pt x="222616" y="96215"/>
                </a:lnTo>
                <a:lnTo>
                  <a:pt x="187074" y="123688"/>
                </a:lnTo>
                <a:lnTo>
                  <a:pt x="154036" y="154036"/>
                </a:lnTo>
                <a:lnTo>
                  <a:pt x="123688" y="187074"/>
                </a:lnTo>
                <a:lnTo>
                  <a:pt x="96215" y="222616"/>
                </a:lnTo>
                <a:lnTo>
                  <a:pt x="71802" y="260476"/>
                </a:lnTo>
                <a:lnTo>
                  <a:pt x="50636" y="300468"/>
                </a:lnTo>
                <a:lnTo>
                  <a:pt x="32902" y="342407"/>
                </a:lnTo>
                <a:lnTo>
                  <a:pt x="18786" y="386107"/>
                </a:lnTo>
                <a:lnTo>
                  <a:pt x="8473" y="431383"/>
                </a:lnTo>
                <a:lnTo>
                  <a:pt x="2149" y="478049"/>
                </a:lnTo>
                <a:lnTo>
                  <a:pt x="0" y="525919"/>
                </a:lnTo>
                <a:lnTo>
                  <a:pt x="2149" y="573789"/>
                </a:lnTo>
                <a:lnTo>
                  <a:pt x="8473" y="620455"/>
                </a:lnTo>
                <a:lnTo>
                  <a:pt x="18786" y="665731"/>
                </a:lnTo>
                <a:lnTo>
                  <a:pt x="32902" y="709431"/>
                </a:lnTo>
                <a:lnTo>
                  <a:pt x="50636" y="751371"/>
                </a:lnTo>
                <a:lnTo>
                  <a:pt x="71802" y="791363"/>
                </a:lnTo>
                <a:lnTo>
                  <a:pt x="96215" y="829223"/>
                </a:lnTo>
                <a:lnTo>
                  <a:pt x="123688" y="864764"/>
                </a:lnTo>
                <a:lnTo>
                  <a:pt x="154036" y="897802"/>
                </a:lnTo>
                <a:lnTo>
                  <a:pt x="187074" y="928151"/>
                </a:lnTo>
                <a:lnTo>
                  <a:pt x="222616" y="955624"/>
                </a:lnTo>
                <a:lnTo>
                  <a:pt x="260476" y="980036"/>
                </a:lnTo>
                <a:lnTo>
                  <a:pt x="300468" y="1001202"/>
                </a:lnTo>
                <a:lnTo>
                  <a:pt x="342407" y="1018937"/>
                </a:lnTo>
                <a:lnTo>
                  <a:pt x="386107" y="1033053"/>
                </a:lnTo>
                <a:lnTo>
                  <a:pt x="431383" y="1043366"/>
                </a:lnTo>
                <a:lnTo>
                  <a:pt x="478049" y="1049690"/>
                </a:lnTo>
                <a:lnTo>
                  <a:pt x="525919" y="1051839"/>
                </a:lnTo>
                <a:lnTo>
                  <a:pt x="573789" y="1049690"/>
                </a:lnTo>
                <a:lnTo>
                  <a:pt x="620455" y="1043366"/>
                </a:lnTo>
                <a:lnTo>
                  <a:pt x="665731" y="1033053"/>
                </a:lnTo>
                <a:lnTo>
                  <a:pt x="709431" y="1018937"/>
                </a:lnTo>
                <a:lnTo>
                  <a:pt x="751371" y="1001202"/>
                </a:lnTo>
                <a:lnTo>
                  <a:pt x="791363" y="980036"/>
                </a:lnTo>
                <a:lnTo>
                  <a:pt x="829223" y="955624"/>
                </a:lnTo>
                <a:lnTo>
                  <a:pt x="864764" y="928151"/>
                </a:lnTo>
                <a:lnTo>
                  <a:pt x="897802" y="897802"/>
                </a:lnTo>
                <a:lnTo>
                  <a:pt x="928151" y="864764"/>
                </a:lnTo>
                <a:lnTo>
                  <a:pt x="955624" y="829223"/>
                </a:lnTo>
                <a:lnTo>
                  <a:pt x="980036" y="791363"/>
                </a:lnTo>
                <a:lnTo>
                  <a:pt x="1001202" y="751371"/>
                </a:lnTo>
                <a:lnTo>
                  <a:pt x="1018937" y="709431"/>
                </a:lnTo>
                <a:lnTo>
                  <a:pt x="1033053" y="665731"/>
                </a:lnTo>
                <a:lnTo>
                  <a:pt x="1043366" y="620455"/>
                </a:lnTo>
                <a:lnTo>
                  <a:pt x="1049690" y="573789"/>
                </a:lnTo>
                <a:lnTo>
                  <a:pt x="1051839" y="525919"/>
                </a:lnTo>
                <a:lnTo>
                  <a:pt x="1049690" y="478049"/>
                </a:lnTo>
                <a:lnTo>
                  <a:pt x="1043366" y="431383"/>
                </a:lnTo>
                <a:lnTo>
                  <a:pt x="1033053" y="386107"/>
                </a:lnTo>
                <a:lnTo>
                  <a:pt x="1018937" y="342407"/>
                </a:lnTo>
                <a:lnTo>
                  <a:pt x="1001202" y="300468"/>
                </a:lnTo>
                <a:lnTo>
                  <a:pt x="980036" y="260476"/>
                </a:lnTo>
                <a:lnTo>
                  <a:pt x="955624" y="222616"/>
                </a:lnTo>
                <a:lnTo>
                  <a:pt x="928151" y="187074"/>
                </a:lnTo>
                <a:lnTo>
                  <a:pt x="897802" y="154036"/>
                </a:lnTo>
                <a:lnTo>
                  <a:pt x="864764" y="123688"/>
                </a:lnTo>
                <a:lnTo>
                  <a:pt x="829223" y="96215"/>
                </a:lnTo>
                <a:lnTo>
                  <a:pt x="791363" y="71802"/>
                </a:lnTo>
                <a:lnTo>
                  <a:pt x="751371" y="50636"/>
                </a:lnTo>
                <a:lnTo>
                  <a:pt x="709431" y="32902"/>
                </a:lnTo>
                <a:lnTo>
                  <a:pt x="665731" y="18786"/>
                </a:lnTo>
                <a:lnTo>
                  <a:pt x="620455" y="8473"/>
                </a:lnTo>
                <a:lnTo>
                  <a:pt x="573789" y="2149"/>
                </a:lnTo>
                <a:lnTo>
                  <a:pt x="525919" y="0"/>
                </a:lnTo>
                <a:close/>
              </a:path>
            </a:pathLst>
          </a:custGeom>
          <a:solidFill>
            <a:srgbClr val="FFFFFF"/>
          </a:solidFill>
        </p:spPr>
        <p:txBody>
          <a:bodyPr wrap="square" lIns="0" tIns="0" rIns="0" bIns="0" rtlCol="0"/>
          <a:lstStyle/>
          <a:p>
            <a:endParaRPr/>
          </a:p>
        </p:txBody>
      </p:sp>
      <p:sp>
        <p:nvSpPr>
          <p:cNvPr id="68" name="object 68"/>
          <p:cNvSpPr/>
          <p:nvPr/>
        </p:nvSpPr>
        <p:spPr>
          <a:xfrm>
            <a:off x="9042623" y="4400256"/>
            <a:ext cx="1052195" cy="1052195"/>
          </a:xfrm>
          <a:custGeom>
            <a:avLst/>
            <a:gdLst/>
            <a:ahLst/>
            <a:cxnLst/>
            <a:rect l="l" t="t" r="r" b="b"/>
            <a:pathLst>
              <a:path w="1052195" h="1052195">
                <a:moveTo>
                  <a:pt x="525919" y="1051839"/>
                </a:moveTo>
                <a:lnTo>
                  <a:pt x="573789" y="1049690"/>
                </a:lnTo>
                <a:lnTo>
                  <a:pt x="620455" y="1043366"/>
                </a:lnTo>
                <a:lnTo>
                  <a:pt x="665731" y="1033053"/>
                </a:lnTo>
                <a:lnTo>
                  <a:pt x="709431" y="1018937"/>
                </a:lnTo>
                <a:lnTo>
                  <a:pt x="751371" y="1001202"/>
                </a:lnTo>
                <a:lnTo>
                  <a:pt x="791363" y="980036"/>
                </a:lnTo>
                <a:lnTo>
                  <a:pt x="829223" y="955624"/>
                </a:lnTo>
                <a:lnTo>
                  <a:pt x="864764" y="928151"/>
                </a:lnTo>
                <a:lnTo>
                  <a:pt x="897802" y="897802"/>
                </a:lnTo>
                <a:lnTo>
                  <a:pt x="928151" y="864764"/>
                </a:lnTo>
                <a:lnTo>
                  <a:pt x="955624" y="829223"/>
                </a:lnTo>
                <a:lnTo>
                  <a:pt x="980036" y="791363"/>
                </a:lnTo>
                <a:lnTo>
                  <a:pt x="1001202" y="751371"/>
                </a:lnTo>
                <a:lnTo>
                  <a:pt x="1018937" y="709431"/>
                </a:lnTo>
                <a:lnTo>
                  <a:pt x="1033053" y="665731"/>
                </a:lnTo>
                <a:lnTo>
                  <a:pt x="1043366" y="620455"/>
                </a:lnTo>
                <a:lnTo>
                  <a:pt x="1049690" y="573789"/>
                </a:lnTo>
                <a:lnTo>
                  <a:pt x="1051839" y="525919"/>
                </a:lnTo>
                <a:lnTo>
                  <a:pt x="1049690" y="478049"/>
                </a:lnTo>
                <a:lnTo>
                  <a:pt x="1043366" y="431383"/>
                </a:lnTo>
                <a:lnTo>
                  <a:pt x="1033053" y="386107"/>
                </a:lnTo>
                <a:lnTo>
                  <a:pt x="1018937" y="342407"/>
                </a:lnTo>
                <a:lnTo>
                  <a:pt x="1001202" y="300468"/>
                </a:lnTo>
                <a:lnTo>
                  <a:pt x="980036" y="260476"/>
                </a:lnTo>
                <a:lnTo>
                  <a:pt x="955624" y="222616"/>
                </a:lnTo>
                <a:lnTo>
                  <a:pt x="928151" y="187074"/>
                </a:lnTo>
                <a:lnTo>
                  <a:pt x="897802" y="154036"/>
                </a:lnTo>
                <a:lnTo>
                  <a:pt x="864764" y="123688"/>
                </a:lnTo>
                <a:lnTo>
                  <a:pt x="829223" y="96215"/>
                </a:lnTo>
                <a:lnTo>
                  <a:pt x="791363" y="71802"/>
                </a:lnTo>
                <a:lnTo>
                  <a:pt x="751371" y="50636"/>
                </a:lnTo>
                <a:lnTo>
                  <a:pt x="709431" y="32902"/>
                </a:lnTo>
                <a:lnTo>
                  <a:pt x="665731" y="18786"/>
                </a:lnTo>
                <a:lnTo>
                  <a:pt x="620455" y="8473"/>
                </a:lnTo>
                <a:lnTo>
                  <a:pt x="573789" y="2149"/>
                </a:lnTo>
                <a:lnTo>
                  <a:pt x="525919" y="0"/>
                </a:lnTo>
                <a:lnTo>
                  <a:pt x="478049" y="2149"/>
                </a:lnTo>
                <a:lnTo>
                  <a:pt x="431383" y="8473"/>
                </a:lnTo>
                <a:lnTo>
                  <a:pt x="386107" y="18786"/>
                </a:lnTo>
                <a:lnTo>
                  <a:pt x="342407" y="32902"/>
                </a:lnTo>
                <a:lnTo>
                  <a:pt x="300468" y="50636"/>
                </a:lnTo>
                <a:lnTo>
                  <a:pt x="260476" y="71802"/>
                </a:lnTo>
                <a:lnTo>
                  <a:pt x="222616" y="96215"/>
                </a:lnTo>
                <a:lnTo>
                  <a:pt x="187074" y="123688"/>
                </a:lnTo>
                <a:lnTo>
                  <a:pt x="154036" y="154036"/>
                </a:lnTo>
                <a:lnTo>
                  <a:pt x="123688" y="187074"/>
                </a:lnTo>
                <a:lnTo>
                  <a:pt x="96215" y="222616"/>
                </a:lnTo>
                <a:lnTo>
                  <a:pt x="71802" y="260476"/>
                </a:lnTo>
                <a:lnTo>
                  <a:pt x="50636" y="300468"/>
                </a:lnTo>
                <a:lnTo>
                  <a:pt x="32902" y="342407"/>
                </a:lnTo>
                <a:lnTo>
                  <a:pt x="18786" y="386107"/>
                </a:lnTo>
                <a:lnTo>
                  <a:pt x="8473" y="431383"/>
                </a:lnTo>
                <a:lnTo>
                  <a:pt x="2149" y="478049"/>
                </a:lnTo>
                <a:lnTo>
                  <a:pt x="0" y="525919"/>
                </a:lnTo>
                <a:lnTo>
                  <a:pt x="2149" y="573789"/>
                </a:lnTo>
                <a:lnTo>
                  <a:pt x="8473" y="620455"/>
                </a:lnTo>
                <a:lnTo>
                  <a:pt x="18786" y="665731"/>
                </a:lnTo>
                <a:lnTo>
                  <a:pt x="32902" y="709431"/>
                </a:lnTo>
                <a:lnTo>
                  <a:pt x="50636" y="751371"/>
                </a:lnTo>
                <a:lnTo>
                  <a:pt x="71802" y="791363"/>
                </a:lnTo>
                <a:lnTo>
                  <a:pt x="96215" y="829223"/>
                </a:lnTo>
                <a:lnTo>
                  <a:pt x="123688" y="864764"/>
                </a:lnTo>
                <a:lnTo>
                  <a:pt x="154036" y="897802"/>
                </a:lnTo>
                <a:lnTo>
                  <a:pt x="187074" y="928151"/>
                </a:lnTo>
                <a:lnTo>
                  <a:pt x="222616" y="955624"/>
                </a:lnTo>
                <a:lnTo>
                  <a:pt x="260476" y="980036"/>
                </a:lnTo>
                <a:lnTo>
                  <a:pt x="300468" y="1001202"/>
                </a:lnTo>
                <a:lnTo>
                  <a:pt x="342407" y="1018937"/>
                </a:lnTo>
                <a:lnTo>
                  <a:pt x="386107" y="1033053"/>
                </a:lnTo>
                <a:lnTo>
                  <a:pt x="431383" y="1043366"/>
                </a:lnTo>
                <a:lnTo>
                  <a:pt x="478049" y="1049690"/>
                </a:lnTo>
                <a:lnTo>
                  <a:pt x="525919" y="1051839"/>
                </a:lnTo>
                <a:close/>
              </a:path>
            </a:pathLst>
          </a:custGeom>
          <a:ln w="16649">
            <a:solidFill>
              <a:srgbClr val="A7A9AC"/>
            </a:solidFill>
          </a:ln>
        </p:spPr>
        <p:txBody>
          <a:bodyPr wrap="square" lIns="0" tIns="0" rIns="0" bIns="0" rtlCol="0"/>
          <a:lstStyle/>
          <a:p>
            <a:endParaRPr/>
          </a:p>
        </p:txBody>
      </p:sp>
      <p:graphicFrame>
        <p:nvGraphicFramePr>
          <p:cNvPr id="69" name="object 69"/>
          <p:cNvGraphicFramePr>
            <a:graphicFrameLocks noGrp="1"/>
          </p:cNvGraphicFramePr>
          <p:nvPr>
            <p:extLst>
              <p:ext uri="{D42A27DB-BD31-4B8C-83A1-F6EECF244321}">
                <p14:modId xmlns:p14="http://schemas.microsoft.com/office/powerpoint/2010/main" val="703804680"/>
              </p:ext>
            </p:extLst>
          </p:nvPr>
        </p:nvGraphicFramePr>
        <p:xfrm>
          <a:off x="7436345" y="1468805"/>
          <a:ext cx="2895600" cy="5903999"/>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tblGrid>
              <a:tr h="1430574">
                <a:tc>
                  <a:txBody>
                    <a:bodyPr/>
                    <a:lstStyle/>
                    <a:p>
                      <a:pPr>
                        <a:lnSpc>
                          <a:spcPct val="100000"/>
                        </a:lnSpc>
                        <a:spcBef>
                          <a:spcPts val="55"/>
                        </a:spcBef>
                      </a:pPr>
                      <a:endParaRPr sz="1150" dirty="0">
                        <a:latin typeface="Times New Roman"/>
                        <a:cs typeface="Times New Roman"/>
                      </a:endParaRPr>
                    </a:p>
                    <a:p>
                      <a:pPr marL="230504">
                        <a:lnSpc>
                          <a:spcPct val="100000"/>
                        </a:lnSpc>
                      </a:pPr>
                      <a:r>
                        <a:rPr sz="1250" b="1" spc="25" dirty="0">
                          <a:solidFill>
                            <a:srgbClr val="717379"/>
                          </a:solidFill>
                          <a:latin typeface="Trebuchet MS"/>
                          <a:cs typeface="Trebuchet MS"/>
                        </a:rPr>
                        <a:t>MESOINFUSION </a:t>
                      </a:r>
                      <a:r>
                        <a:rPr sz="1250" b="1" spc="40" dirty="0">
                          <a:solidFill>
                            <a:srgbClr val="717379"/>
                          </a:solidFill>
                          <a:latin typeface="Trebuchet MS"/>
                          <a:cs typeface="Trebuchet MS"/>
                        </a:rPr>
                        <a:t>DCS</a:t>
                      </a:r>
                      <a:r>
                        <a:rPr sz="1250" b="1" spc="-210" dirty="0">
                          <a:solidFill>
                            <a:srgbClr val="717379"/>
                          </a:solidFill>
                          <a:latin typeface="Trebuchet MS"/>
                          <a:cs typeface="Trebuchet MS"/>
                        </a:rPr>
                        <a:t> </a:t>
                      </a:r>
                      <a:r>
                        <a:rPr lang="de-CH" sz="1250" b="1" spc="-210" dirty="0">
                          <a:solidFill>
                            <a:srgbClr val="717379"/>
                          </a:solidFill>
                          <a:latin typeface="Trebuchet MS"/>
                          <a:cs typeface="Trebuchet MS"/>
                        </a:rPr>
                        <a:t>GERÄT</a:t>
                      </a:r>
                    </a:p>
                    <a:p>
                      <a:pPr marL="230504">
                        <a:lnSpc>
                          <a:spcPct val="100000"/>
                        </a:lnSpc>
                      </a:pPr>
                      <a:r>
                        <a:rPr lang="de-DE" sz="1250" dirty="0" err="1">
                          <a:latin typeface="Trebuchet MS"/>
                          <a:cs typeface="Trebuchet MS"/>
                        </a:rPr>
                        <a:t>MesoInfusion</a:t>
                      </a:r>
                      <a:r>
                        <a:rPr lang="de-DE" sz="1250" dirty="0">
                          <a:latin typeface="Trebuchet MS"/>
                          <a:cs typeface="Trebuchet MS"/>
                        </a:rPr>
                        <a:t> DCS ist ein virtuelles </a:t>
                      </a:r>
                      <a:r>
                        <a:rPr lang="de-DE" sz="800" dirty="0">
                          <a:latin typeface="Trebuchet MS"/>
                          <a:cs typeface="Trebuchet MS"/>
                        </a:rPr>
                        <a:t>Mesotherapiegerät, das die Wirkung von 4 Strömen kombiniert, um die Wirkung von virtuellen "Nadel"-Behandlungen zu verstärken und zu vervielfachen.</a:t>
                      </a:r>
                    </a:p>
                    <a:p>
                      <a:pPr marL="230504">
                        <a:lnSpc>
                          <a:spcPct val="100000"/>
                        </a:lnSpc>
                      </a:pPr>
                      <a:endParaRPr lang="de-DE" sz="800" dirty="0">
                        <a:latin typeface="Trebuchet MS"/>
                        <a:cs typeface="Trebuchet MS"/>
                      </a:endParaRPr>
                    </a:p>
                    <a:p>
                      <a:pPr marL="230504">
                        <a:lnSpc>
                          <a:spcPct val="100000"/>
                        </a:lnSpc>
                      </a:pPr>
                      <a:r>
                        <a:rPr lang="de-DE" sz="800" dirty="0">
                          <a:latin typeface="Trebuchet MS"/>
                          <a:cs typeface="Trebuchet MS"/>
                        </a:rPr>
                        <a:t>PHASE 1 | AKTIVATOR</a:t>
                      </a:r>
                    </a:p>
                    <a:p>
                      <a:pPr marL="230504">
                        <a:lnSpc>
                          <a:spcPct val="100000"/>
                        </a:lnSpc>
                      </a:pPr>
                      <a:r>
                        <a:rPr lang="de-DE" sz="800" dirty="0">
                          <a:latin typeface="Trebuchet MS"/>
                          <a:cs typeface="Trebuchet MS"/>
                        </a:rPr>
                        <a:t>Vorbereitungsphase, die die Mikrozirkulation aktiviert, den Stoffwechsel anregt und Sauerstoff zuführt.</a:t>
                      </a:r>
                      <a:endParaRPr sz="800" dirty="0">
                        <a:latin typeface="Trebuchet MS"/>
                        <a:cs typeface="Trebuchet MS"/>
                      </a:endParaRPr>
                    </a:p>
                  </a:txBody>
                  <a:tcPr marL="0" marR="0" marT="6985" marB="0">
                    <a:lnB w="12700">
                      <a:solidFill>
                        <a:srgbClr val="FFFFFF"/>
                      </a:solidFill>
                      <a:prstDash val="solid"/>
                    </a:lnB>
                    <a:solidFill>
                      <a:srgbClr val="ECEAEA"/>
                    </a:solidFill>
                  </a:tcPr>
                </a:tc>
                <a:extLst>
                  <a:ext uri="{0D108BD9-81ED-4DB2-BD59-A6C34878D82A}">
                    <a16:rowId xmlns:a16="http://schemas.microsoft.com/office/drawing/2014/main" val="10000"/>
                  </a:ext>
                </a:extLst>
              </a:tr>
              <a:tr h="499976">
                <a:tc>
                  <a:txBody>
                    <a:bodyPr/>
                    <a:lstStyle/>
                    <a:p>
                      <a:pPr marL="230504">
                        <a:lnSpc>
                          <a:spcPct val="100000"/>
                        </a:lnSpc>
                        <a:spcBef>
                          <a:spcPts val="565"/>
                        </a:spcBef>
                      </a:pPr>
                      <a:r>
                        <a:rPr lang="de-DE" sz="700" dirty="0">
                          <a:latin typeface="+mn-lt"/>
                          <a:cs typeface="Calibri"/>
                        </a:rPr>
                        <a:t>PHASE 2 | HYDROELEKTROPHORESE</a:t>
                      </a:r>
                    </a:p>
                    <a:p>
                      <a:pPr marL="230504">
                        <a:lnSpc>
                          <a:spcPct val="100000"/>
                        </a:lnSpc>
                        <a:spcBef>
                          <a:spcPts val="565"/>
                        </a:spcBef>
                      </a:pPr>
                      <a:r>
                        <a:rPr lang="de-DE" sz="700" dirty="0">
                          <a:latin typeface="+mn-lt"/>
                          <a:cs typeface="Calibri"/>
                        </a:rPr>
                        <a:t>Phase der Penetration von ionisierbaren Wirkstoffen durch die Epidermis.</a:t>
                      </a:r>
                      <a:endParaRPr sz="700" dirty="0">
                        <a:latin typeface="Calibri"/>
                        <a:cs typeface="Calibri"/>
                      </a:endParaRPr>
                    </a:p>
                  </a:txBody>
                  <a:tcPr marL="0" marR="0" marT="71755" marB="0">
                    <a:lnT w="12700">
                      <a:solidFill>
                        <a:srgbClr val="FFFFFF"/>
                      </a:solidFill>
                      <a:prstDash val="solid"/>
                    </a:lnT>
                    <a:lnB w="12700">
                      <a:solidFill>
                        <a:srgbClr val="FFFFFF"/>
                      </a:solidFill>
                      <a:prstDash val="solid"/>
                    </a:lnB>
                    <a:solidFill>
                      <a:srgbClr val="ECEAEA"/>
                    </a:solidFill>
                  </a:tcPr>
                </a:tc>
                <a:extLst>
                  <a:ext uri="{0D108BD9-81ED-4DB2-BD59-A6C34878D82A}">
                    <a16:rowId xmlns:a16="http://schemas.microsoft.com/office/drawing/2014/main" val="10001"/>
                  </a:ext>
                </a:extLst>
              </a:tr>
              <a:tr h="476996">
                <a:tc>
                  <a:txBody>
                    <a:bodyPr/>
                    <a:lstStyle/>
                    <a:p>
                      <a:pPr marL="230504">
                        <a:lnSpc>
                          <a:spcPct val="100000"/>
                        </a:lnSpc>
                        <a:spcBef>
                          <a:spcPts val="459"/>
                        </a:spcBef>
                      </a:pPr>
                      <a:r>
                        <a:rPr lang="de-DE" sz="700" dirty="0">
                          <a:latin typeface="+mn-lt"/>
                          <a:cs typeface="Calibri"/>
                        </a:rPr>
                        <a:t>PHASE 3 |ELEKTROPORATION</a:t>
                      </a:r>
                    </a:p>
                    <a:p>
                      <a:pPr marL="230504">
                        <a:lnSpc>
                          <a:spcPct val="100000"/>
                        </a:lnSpc>
                        <a:spcBef>
                          <a:spcPts val="459"/>
                        </a:spcBef>
                      </a:pPr>
                      <a:r>
                        <a:rPr lang="de-DE" sz="700" dirty="0">
                          <a:latin typeface="+mn-lt"/>
                          <a:cs typeface="Calibri"/>
                        </a:rPr>
                        <a:t>Phase der Aufnahme von Wirkstoffen auf transzellulärer Ebene durch die wässrigen Kanäle der Zellmembran.</a:t>
                      </a:r>
                      <a:endParaRPr sz="700" dirty="0">
                        <a:latin typeface="Calibri"/>
                        <a:cs typeface="Calibri"/>
                      </a:endParaRPr>
                    </a:p>
                  </a:txBody>
                  <a:tcPr marL="0" marR="0" marT="58419" marB="0">
                    <a:lnT w="12700">
                      <a:solidFill>
                        <a:srgbClr val="FFFFFF"/>
                      </a:solidFill>
                      <a:prstDash val="solid"/>
                    </a:lnT>
                    <a:lnB w="12700">
                      <a:solidFill>
                        <a:srgbClr val="FFFFFF"/>
                      </a:solidFill>
                      <a:prstDash val="solid"/>
                    </a:lnB>
                    <a:solidFill>
                      <a:srgbClr val="ECEAEA"/>
                    </a:solidFill>
                  </a:tcPr>
                </a:tc>
                <a:extLst>
                  <a:ext uri="{0D108BD9-81ED-4DB2-BD59-A6C34878D82A}">
                    <a16:rowId xmlns:a16="http://schemas.microsoft.com/office/drawing/2014/main" val="10002"/>
                  </a:ext>
                </a:extLst>
              </a:tr>
              <a:tr h="3496453">
                <a:tc>
                  <a:txBody>
                    <a:bodyPr/>
                    <a:lstStyle/>
                    <a:p>
                      <a:pPr marL="230504">
                        <a:lnSpc>
                          <a:spcPct val="100000"/>
                        </a:lnSpc>
                        <a:spcBef>
                          <a:spcPts val="40"/>
                        </a:spcBef>
                      </a:pPr>
                      <a:r>
                        <a:rPr lang="de-DE" sz="800" b="1" spc="15" dirty="0">
                          <a:solidFill>
                            <a:srgbClr val="717379"/>
                          </a:solidFill>
                          <a:latin typeface="+mn-lt"/>
                          <a:cs typeface="Calibri"/>
                        </a:rPr>
                        <a:t>PHASE 4 | KRYOTHERAPIE</a:t>
                      </a:r>
                    </a:p>
                    <a:p>
                      <a:pPr marL="230504">
                        <a:lnSpc>
                          <a:spcPct val="100000"/>
                        </a:lnSpc>
                        <a:spcBef>
                          <a:spcPts val="40"/>
                        </a:spcBef>
                      </a:pPr>
                      <a:endParaRPr lang="de-DE" sz="700" spc="15" dirty="0">
                        <a:solidFill>
                          <a:srgbClr val="717379"/>
                        </a:solidFill>
                        <a:latin typeface="+mn-lt"/>
                        <a:cs typeface="Calibri"/>
                      </a:endParaRPr>
                    </a:p>
                    <a:p>
                      <a:pPr marL="230504">
                        <a:lnSpc>
                          <a:spcPct val="100000"/>
                        </a:lnSpc>
                        <a:spcBef>
                          <a:spcPts val="40"/>
                        </a:spcBef>
                      </a:pPr>
                      <a:r>
                        <a:rPr lang="de-DE" sz="700" spc="15" dirty="0">
                          <a:solidFill>
                            <a:srgbClr val="717379"/>
                          </a:solidFill>
                          <a:latin typeface="+mn-lt"/>
                          <a:cs typeface="Calibri"/>
                        </a:rPr>
                        <a:t>Letzte Phase der tonischen Stimulation und Hautstraffung.</a:t>
                      </a:r>
                    </a:p>
                    <a:p>
                      <a:pPr marL="230504">
                        <a:lnSpc>
                          <a:spcPct val="100000"/>
                        </a:lnSpc>
                        <a:spcBef>
                          <a:spcPts val="40"/>
                        </a:spcBef>
                      </a:pPr>
                      <a:endParaRPr lang="en-US" sz="700" dirty="0">
                        <a:latin typeface="Calibri"/>
                        <a:cs typeface="Calibri"/>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spcBef>
                          <a:spcPts val="5"/>
                        </a:spcBef>
                      </a:pPr>
                      <a:endParaRPr sz="700" dirty="0">
                        <a:latin typeface="Times New Roman"/>
                        <a:cs typeface="Times New Roman"/>
                      </a:endParaRPr>
                    </a:p>
                    <a:p>
                      <a:pPr marL="1369060" algn="ctr">
                        <a:lnSpc>
                          <a:spcPct val="100000"/>
                        </a:lnSpc>
                      </a:pPr>
                      <a:r>
                        <a:rPr lang="de-DE" sz="800" dirty="0">
                          <a:solidFill>
                            <a:srgbClr val="353331"/>
                          </a:solidFill>
                          <a:latin typeface="+mn-lt"/>
                          <a:cs typeface="Calibri"/>
                        </a:rPr>
                        <a:t>4 TECHNIKEN</a:t>
                      </a:r>
                    </a:p>
                    <a:p>
                      <a:pPr marL="1369060" algn="ctr">
                        <a:lnSpc>
                          <a:spcPct val="100000"/>
                        </a:lnSpc>
                      </a:pPr>
                      <a:r>
                        <a:rPr lang="de-DE" sz="800" dirty="0">
                          <a:solidFill>
                            <a:srgbClr val="353331"/>
                          </a:solidFill>
                          <a:latin typeface="+mn-lt"/>
                          <a:cs typeface="Calibri"/>
                        </a:rPr>
                        <a:t>AKTIVIERUNGSSTROM </a:t>
                      </a:r>
                    </a:p>
                    <a:p>
                      <a:pPr marL="1369060" algn="ctr">
                        <a:lnSpc>
                          <a:spcPct val="100000"/>
                        </a:lnSpc>
                      </a:pPr>
                      <a:r>
                        <a:rPr lang="de-DE" sz="800" dirty="0">
                          <a:solidFill>
                            <a:srgbClr val="353331"/>
                          </a:solidFill>
                          <a:latin typeface="+mn-lt"/>
                          <a:cs typeface="Calibri"/>
                        </a:rPr>
                        <a:t>HYDROELEKTROPHORESE</a:t>
                      </a:r>
                    </a:p>
                    <a:p>
                      <a:pPr marL="1369060" algn="ctr">
                        <a:lnSpc>
                          <a:spcPct val="100000"/>
                        </a:lnSpc>
                      </a:pPr>
                      <a:r>
                        <a:rPr lang="de-DE" sz="800" dirty="0">
                          <a:solidFill>
                            <a:srgbClr val="353331"/>
                          </a:solidFill>
                          <a:latin typeface="+mn-lt"/>
                          <a:cs typeface="Calibri"/>
                        </a:rPr>
                        <a:t>ELEKTROPORATION</a:t>
                      </a:r>
                    </a:p>
                    <a:p>
                      <a:pPr marL="1369060" algn="ctr">
                        <a:lnSpc>
                          <a:spcPct val="100000"/>
                        </a:lnSpc>
                      </a:pPr>
                      <a:r>
                        <a:rPr lang="de-DE" sz="800" dirty="0">
                          <a:solidFill>
                            <a:srgbClr val="353331"/>
                          </a:solidFill>
                          <a:latin typeface="+mn-lt"/>
                          <a:cs typeface="Calibri"/>
                        </a:rPr>
                        <a:t>KRYOTHERAPIE</a:t>
                      </a:r>
                      <a:endParaRPr sz="800" dirty="0">
                        <a:latin typeface="Tahoma"/>
                        <a:cs typeface="Tahoma"/>
                      </a:endParaRPr>
                    </a:p>
                  </a:txBody>
                  <a:tcPr marL="0" marR="0" marT="68580" marB="0">
                    <a:lnT w="12700">
                      <a:solidFill>
                        <a:srgbClr val="FFFFFF"/>
                      </a:solidFill>
                      <a:prstDash val="solid"/>
                    </a:lnT>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25227" y="3015005"/>
            <a:ext cx="1388224" cy="64353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24998" y="3751859"/>
            <a:ext cx="1388452" cy="64352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824998" y="5225948"/>
            <a:ext cx="1388452" cy="64352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824998" y="4495736"/>
            <a:ext cx="1388452" cy="64352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500239" y="5940006"/>
            <a:ext cx="3191763" cy="161999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0" y="12"/>
            <a:ext cx="10692130" cy="353695"/>
          </a:xfrm>
          <a:custGeom>
            <a:avLst/>
            <a:gdLst/>
            <a:ahLst/>
            <a:cxnLst/>
            <a:rect l="l" t="t" r="r" b="b"/>
            <a:pathLst>
              <a:path w="10692130" h="353695">
                <a:moveTo>
                  <a:pt x="0" y="353314"/>
                </a:moveTo>
                <a:lnTo>
                  <a:pt x="10692003" y="353314"/>
                </a:lnTo>
                <a:lnTo>
                  <a:pt x="10692003" y="0"/>
                </a:lnTo>
                <a:lnTo>
                  <a:pt x="0" y="0"/>
                </a:lnTo>
                <a:lnTo>
                  <a:pt x="0" y="353314"/>
                </a:lnTo>
                <a:close/>
              </a:path>
            </a:pathLst>
          </a:custGeom>
          <a:solidFill>
            <a:srgbClr val="F29BB8"/>
          </a:solidFill>
        </p:spPr>
        <p:txBody>
          <a:bodyPr wrap="square" lIns="0" tIns="0" rIns="0" bIns="0" rtlCol="0"/>
          <a:lstStyle/>
          <a:p>
            <a:endParaRPr/>
          </a:p>
        </p:txBody>
      </p:sp>
      <p:sp>
        <p:nvSpPr>
          <p:cNvPr id="8" name="object 8"/>
          <p:cNvSpPr txBox="1"/>
          <p:nvPr/>
        </p:nvSpPr>
        <p:spPr>
          <a:xfrm>
            <a:off x="8765997" y="1538998"/>
            <a:ext cx="1564640" cy="3067956"/>
          </a:xfrm>
          <a:prstGeom prst="rect">
            <a:avLst/>
          </a:prstGeom>
          <a:solidFill>
            <a:srgbClr val="ECEAEA"/>
          </a:solidFill>
        </p:spPr>
        <p:txBody>
          <a:bodyPr vert="horz" wrap="square" lIns="0" tIns="125730" rIns="0" bIns="0" rtlCol="0">
            <a:spAutoFit/>
          </a:bodyPr>
          <a:lstStyle/>
          <a:p>
            <a:pPr marL="132715" marR="466090">
              <a:lnSpc>
                <a:spcPts val="1300"/>
              </a:lnSpc>
              <a:spcBef>
                <a:spcPts val="990"/>
              </a:spcBef>
            </a:pPr>
            <a:r>
              <a:rPr sz="1100" b="1" spc="-35" dirty="0">
                <a:solidFill>
                  <a:srgbClr val="828182"/>
                </a:solidFill>
                <a:latin typeface="Trebuchet MS"/>
                <a:cs typeface="Trebuchet MS"/>
              </a:rPr>
              <a:t>D</a:t>
            </a:r>
            <a:r>
              <a:rPr lang="de-CH" sz="1100" b="1" spc="-35" dirty="0">
                <a:solidFill>
                  <a:srgbClr val="828182"/>
                </a:solidFill>
                <a:latin typeface="Trebuchet MS"/>
                <a:cs typeface="Trebuchet MS"/>
              </a:rPr>
              <a:t>AUER UND HÄUFIGKEIT</a:t>
            </a:r>
            <a:endParaRPr sz="1100" dirty="0">
              <a:latin typeface="Trebuchet MS"/>
              <a:cs typeface="Trebuchet MS"/>
            </a:endParaRPr>
          </a:p>
          <a:p>
            <a:pPr marL="118745" marR="169545">
              <a:lnSpc>
                <a:spcPct val="104200"/>
              </a:lnSpc>
              <a:spcBef>
                <a:spcPts val="180"/>
              </a:spcBef>
            </a:pPr>
            <a:r>
              <a:rPr lang="de-DE" sz="800" spc="-10" dirty="0">
                <a:solidFill>
                  <a:srgbClr val="717379"/>
                </a:solidFill>
                <a:latin typeface="Calibri"/>
                <a:cs typeface="Calibri"/>
              </a:rPr>
              <a:t>Die Dauer der Behandlung beträgt etwa 20 bis 60 Minuten.</a:t>
            </a:r>
          </a:p>
          <a:p>
            <a:pPr marL="118745" marR="169545">
              <a:lnSpc>
                <a:spcPct val="104200"/>
              </a:lnSpc>
              <a:spcBef>
                <a:spcPts val="180"/>
              </a:spcBef>
            </a:pPr>
            <a:endParaRPr lang="de-DE" sz="800" spc="-10" dirty="0">
              <a:solidFill>
                <a:srgbClr val="717379"/>
              </a:solidFill>
              <a:latin typeface="Calibri"/>
              <a:cs typeface="Calibri"/>
            </a:endParaRPr>
          </a:p>
          <a:p>
            <a:pPr marL="118745" marR="169545">
              <a:lnSpc>
                <a:spcPct val="104200"/>
              </a:lnSpc>
              <a:spcBef>
                <a:spcPts val="180"/>
              </a:spcBef>
            </a:pPr>
            <a:r>
              <a:rPr lang="de-DE" sz="800" spc="-10" dirty="0">
                <a:solidFill>
                  <a:srgbClr val="717379"/>
                </a:solidFill>
                <a:latin typeface="Calibri"/>
                <a:cs typeface="Calibri"/>
              </a:rPr>
              <a:t>Als Schockbehandlung ist es wichtig, in den ersten zwei Wochen zwei Behandlungen pro Woche durchzuführen und dann die Häufigkeit in den folgenden Wochen zu reduzieren.</a:t>
            </a:r>
          </a:p>
          <a:p>
            <a:pPr marL="118745" marR="169545">
              <a:lnSpc>
                <a:spcPct val="104200"/>
              </a:lnSpc>
              <a:spcBef>
                <a:spcPts val="180"/>
              </a:spcBef>
            </a:pPr>
            <a:endParaRPr lang="de-DE" sz="800" spc="-10" dirty="0">
              <a:solidFill>
                <a:srgbClr val="717379"/>
              </a:solidFill>
              <a:latin typeface="Calibri"/>
              <a:cs typeface="Calibri"/>
            </a:endParaRPr>
          </a:p>
          <a:p>
            <a:pPr marL="118745" marR="169545">
              <a:lnSpc>
                <a:spcPct val="104200"/>
              </a:lnSpc>
              <a:spcBef>
                <a:spcPts val="180"/>
              </a:spcBef>
            </a:pPr>
            <a:r>
              <a:rPr lang="de-DE" sz="800" spc="-10" dirty="0">
                <a:solidFill>
                  <a:srgbClr val="717379"/>
                </a:solidFill>
                <a:latin typeface="Calibri"/>
                <a:cs typeface="Calibri"/>
              </a:rPr>
              <a:t>Bei Präventivbehandlungen mit POWER C+, POWER HA, POWER RETINOL kombinieren.</a:t>
            </a:r>
          </a:p>
          <a:p>
            <a:pPr marL="118745" marR="169545">
              <a:lnSpc>
                <a:spcPct val="104200"/>
              </a:lnSpc>
              <a:spcBef>
                <a:spcPts val="180"/>
              </a:spcBef>
            </a:pPr>
            <a:endParaRPr lang="de-DE" sz="800" spc="-10" dirty="0">
              <a:solidFill>
                <a:srgbClr val="717379"/>
              </a:solidFill>
              <a:latin typeface="Calibri"/>
              <a:cs typeface="Calibri"/>
            </a:endParaRPr>
          </a:p>
          <a:p>
            <a:pPr marL="118745" marR="169545">
              <a:lnSpc>
                <a:spcPct val="104200"/>
              </a:lnSpc>
              <a:spcBef>
                <a:spcPts val="180"/>
              </a:spcBef>
            </a:pPr>
            <a:r>
              <a:rPr lang="de-DE" sz="800" spc="-10" dirty="0">
                <a:solidFill>
                  <a:srgbClr val="717379"/>
                </a:solidFill>
                <a:latin typeface="Calibri"/>
                <a:cs typeface="Calibri"/>
              </a:rPr>
              <a:t>Bei Anti-</a:t>
            </a:r>
            <a:r>
              <a:rPr lang="de-DE" sz="800" spc="-10" dirty="0" err="1">
                <a:solidFill>
                  <a:srgbClr val="717379"/>
                </a:solidFill>
                <a:latin typeface="Calibri"/>
                <a:cs typeface="Calibri"/>
              </a:rPr>
              <a:t>Ageing</a:t>
            </a:r>
            <a:r>
              <a:rPr lang="de-DE" sz="800" spc="-10">
                <a:solidFill>
                  <a:srgbClr val="717379"/>
                </a:solidFill>
                <a:latin typeface="Calibri"/>
                <a:cs typeface="Calibri"/>
              </a:rPr>
              <a:t>-Behandlungen mit ETERNAL, GLOBAL LIFT, CORRECTIVE kombinieren.</a:t>
            </a:r>
            <a:endParaRPr sz="800" dirty="0">
              <a:latin typeface="Calibri"/>
              <a:cs typeface="Calibri"/>
            </a:endParaRPr>
          </a:p>
        </p:txBody>
      </p:sp>
      <p:sp>
        <p:nvSpPr>
          <p:cNvPr id="9" name="object 9"/>
          <p:cNvSpPr txBox="1"/>
          <p:nvPr/>
        </p:nvSpPr>
        <p:spPr>
          <a:xfrm>
            <a:off x="8765997" y="4665611"/>
            <a:ext cx="1566545" cy="918200"/>
          </a:xfrm>
          <a:prstGeom prst="rect">
            <a:avLst/>
          </a:prstGeom>
          <a:solidFill>
            <a:srgbClr val="ECEAEA"/>
          </a:solidFill>
        </p:spPr>
        <p:txBody>
          <a:bodyPr vert="horz" wrap="square" lIns="0" tIns="142240" rIns="0" bIns="0" rtlCol="0">
            <a:spAutoFit/>
          </a:bodyPr>
          <a:lstStyle/>
          <a:p>
            <a:pPr marL="121285">
              <a:lnSpc>
                <a:spcPct val="100000"/>
              </a:lnSpc>
              <a:spcBef>
                <a:spcPts val="1120"/>
              </a:spcBef>
            </a:pPr>
            <a:r>
              <a:rPr lang="de-CH" sz="1100" b="1" spc="25" dirty="0">
                <a:solidFill>
                  <a:srgbClr val="828182"/>
                </a:solidFill>
                <a:latin typeface="Trebuchet MS"/>
                <a:cs typeface="Trebuchet MS"/>
              </a:rPr>
              <a:t>ERHALTUNG</a:t>
            </a:r>
            <a:endParaRPr sz="1100" dirty="0">
              <a:latin typeface="Trebuchet MS"/>
              <a:cs typeface="Trebuchet MS"/>
            </a:endParaRPr>
          </a:p>
          <a:p>
            <a:pPr marL="121285" marR="616585">
              <a:lnSpc>
                <a:spcPts val="1570"/>
              </a:lnSpc>
              <a:spcBef>
                <a:spcPts val="55"/>
              </a:spcBef>
            </a:pPr>
            <a:r>
              <a:rPr sz="800" spc="-15" dirty="0">
                <a:solidFill>
                  <a:srgbClr val="717379"/>
                </a:solidFill>
                <a:latin typeface="Calibri"/>
                <a:cs typeface="Calibri"/>
              </a:rPr>
              <a:t> </a:t>
            </a:r>
            <a:r>
              <a:rPr sz="800" spc="-10" dirty="0">
                <a:solidFill>
                  <a:srgbClr val="717379"/>
                </a:solidFill>
                <a:latin typeface="Calibri"/>
                <a:cs typeface="Calibri"/>
              </a:rPr>
              <a:t>CORRECTIVE</a:t>
            </a:r>
            <a:r>
              <a:rPr sz="800" spc="-125" dirty="0">
                <a:solidFill>
                  <a:srgbClr val="717379"/>
                </a:solidFill>
                <a:latin typeface="Calibri"/>
                <a:cs typeface="Calibri"/>
              </a:rPr>
              <a:t> </a:t>
            </a:r>
            <a:r>
              <a:rPr sz="800" spc="-15" dirty="0">
                <a:solidFill>
                  <a:srgbClr val="717379"/>
                </a:solidFill>
                <a:latin typeface="Calibri"/>
                <a:cs typeface="Calibri"/>
              </a:rPr>
              <a:t>CREAM</a:t>
            </a:r>
            <a:endParaRPr sz="800" dirty="0">
              <a:latin typeface="Calibri"/>
              <a:cs typeface="Calibri"/>
            </a:endParaRPr>
          </a:p>
          <a:p>
            <a:pPr marL="121285">
              <a:lnSpc>
                <a:spcPct val="100000"/>
              </a:lnSpc>
              <a:spcBef>
                <a:spcPts val="450"/>
              </a:spcBef>
            </a:pPr>
            <a:r>
              <a:rPr sz="800" spc="-20" dirty="0">
                <a:solidFill>
                  <a:srgbClr val="717379"/>
                </a:solidFill>
                <a:latin typeface="Calibri"/>
                <a:cs typeface="Calibri"/>
              </a:rPr>
              <a:t>POWER </a:t>
            </a:r>
            <a:r>
              <a:rPr sz="800" spc="45" dirty="0">
                <a:solidFill>
                  <a:srgbClr val="717379"/>
                </a:solidFill>
                <a:latin typeface="Calibri"/>
                <a:cs typeface="Calibri"/>
              </a:rPr>
              <a:t>C+</a:t>
            </a:r>
            <a:r>
              <a:rPr sz="800" spc="-95" dirty="0">
                <a:solidFill>
                  <a:srgbClr val="717379"/>
                </a:solidFill>
                <a:latin typeface="Calibri"/>
                <a:cs typeface="Calibri"/>
              </a:rPr>
              <a:t> </a:t>
            </a:r>
            <a:r>
              <a:rPr sz="800" spc="-20" dirty="0">
                <a:solidFill>
                  <a:srgbClr val="717379"/>
                </a:solidFill>
                <a:latin typeface="Calibri"/>
                <a:cs typeface="Calibri"/>
              </a:rPr>
              <a:t>CREAM/EMULSION</a:t>
            </a:r>
            <a:endParaRPr sz="800" dirty="0">
              <a:latin typeface="Calibri"/>
              <a:cs typeface="Calibri"/>
            </a:endParaRPr>
          </a:p>
          <a:p>
            <a:pPr marL="121285">
              <a:lnSpc>
                <a:spcPct val="100000"/>
              </a:lnSpc>
              <a:spcBef>
                <a:spcPts val="610"/>
              </a:spcBef>
            </a:pPr>
            <a:r>
              <a:rPr sz="800" spc="-5" dirty="0">
                <a:solidFill>
                  <a:srgbClr val="717379"/>
                </a:solidFill>
                <a:latin typeface="Calibri"/>
                <a:cs typeface="Calibri"/>
              </a:rPr>
              <a:t>ETERNAL</a:t>
            </a:r>
            <a:r>
              <a:rPr sz="800" spc="-60" dirty="0">
                <a:solidFill>
                  <a:srgbClr val="717379"/>
                </a:solidFill>
                <a:latin typeface="Calibri"/>
                <a:cs typeface="Calibri"/>
              </a:rPr>
              <a:t> </a:t>
            </a:r>
            <a:r>
              <a:rPr sz="800" spc="-15" dirty="0">
                <a:solidFill>
                  <a:srgbClr val="717379"/>
                </a:solidFill>
                <a:latin typeface="Calibri"/>
                <a:cs typeface="Calibri"/>
              </a:rPr>
              <a:t>CREAM</a:t>
            </a:r>
            <a:endParaRPr sz="800" dirty="0">
              <a:latin typeface="Calibri"/>
              <a:cs typeface="Calibri"/>
            </a:endParaRPr>
          </a:p>
        </p:txBody>
      </p:sp>
      <p:sp>
        <p:nvSpPr>
          <p:cNvPr id="10" name="object 10"/>
          <p:cNvSpPr/>
          <p:nvPr/>
        </p:nvSpPr>
        <p:spPr>
          <a:xfrm>
            <a:off x="0" y="1268904"/>
            <a:ext cx="10692130" cy="0"/>
          </a:xfrm>
          <a:custGeom>
            <a:avLst/>
            <a:gdLst/>
            <a:ahLst/>
            <a:cxnLst/>
            <a:rect l="l" t="t" r="r" b="b"/>
            <a:pathLst>
              <a:path w="10692130">
                <a:moveTo>
                  <a:pt x="0" y="0"/>
                </a:moveTo>
                <a:lnTo>
                  <a:pt x="10692003" y="0"/>
                </a:lnTo>
              </a:path>
            </a:pathLst>
          </a:custGeom>
          <a:ln w="25400">
            <a:solidFill>
              <a:srgbClr val="ADABAF"/>
            </a:solidFill>
          </a:ln>
        </p:spPr>
        <p:txBody>
          <a:bodyPr wrap="square" lIns="0" tIns="0" rIns="0" bIns="0" rtlCol="0"/>
          <a:lstStyle/>
          <a:p>
            <a:endParaRPr/>
          </a:p>
        </p:txBody>
      </p:sp>
      <p:sp>
        <p:nvSpPr>
          <p:cNvPr id="11" name="object 11"/>
          <p:cNvSpPr/>
          <p:nvPr/>
        </p:nvSpPr>
        <p:spPr>
          <a:xfrm>
            <a:off x="486563" y="544495"/>
            <a:ext cx="205803" cy="245960"/>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764689" y="782201"/>
            <a:ext cx="149225" cy="0"/>
          </a:xfrm>
          <a:custGeom>
            <a:avLst/>
            <a:gdLst/>
            <a:ahLst/>
            <a:cxnLst/>
            <a:rect l="l" t="t" r="r" b="b"/>
            <a:pathLst>
              <a:path w="149225">
                <a:moveTo>
                  <a:pt x="0" y="0"/>
                </a:moveTo>
                <a:lnTo>
                  <a:pt x="148653" y="0"/>
                </a:lnTo>
              </a:path>
            </a:pathLst>
          </a:custGeom>
          <a:ln w="16509">
            <a:solidFill>
              <a:srgbClr val="353334"/>
            </a:solidFill>
          </a:ln>
        </p:spPr>
        <p:txBody>
          <a:bodyPr wrap="square" lIns="0" tIns="0" rIns="0" bIns="0" rtlCol="0"/>
          <a:lstStyle/>
          <a:p>
            <a:endParaRPr/>
          </a:p>
        </p:txBody>
      </p:sp>
      <p:sp>
        <p:nvSpPr>
          <p:cNvPr id="13" name="object 13"/>
          <p:cNvSpPr/>
          <p:nvPr/>
        </p:nvSpPr>
        <p:spPr>
          <a:xfrm>
            <a:off x="773979" y="674886"/>
            <a:ext cx="0" cy="99060"/>
          </a:xfrm>
          <a:custGeom>
            <a:avLst/>
            <a:gdLst/>
            <a:ahLst/>
            <a:cxnLst/>
            <a:rect l="l" t="t" r="r" b="b"/>
            <a:pathLst>
              <a:path h="99059">
                <a:moveTo>
                  <a:pt x="0" y="0"/>
                </a:moveTo>
                <a:lnTo>
                  <a:pt x="0" y="99060"/>
                </a:lnTo>
              </a:path>
            </a:pathLst>
          </a:custGeom>
          <a:ln w="18580">
            <a:solidFill>
              <a:srgbClr val="353334"/>
            </a:solidFill>
          </a:ln>
        </p:spPr>
        <p:txBody>
          <a:bodyPr wrap="square" lIns="0" tIns="0" rIns="0" bIns="0" rtlCol="0"/>
          <a:lstStyle/>
          <a:p>
            <a:endParaRPr/>
          </a:p>
        </p:txBody>
      </p:sp>
      <p:sp>
        <p:nvSpPr>
          <p:cNvPr id="14" name="object 14"/>
          <p:cNvSpPr/>
          <p:nvPr/>
        </p:nvSpPr>
        <p:spPr>
          <a:xfrm>
            <a:off x="764689" y="666631"/>
            <a:ext cx="129539" cy="0"/>
          </a:xfrm>
          <a:custGeom>
            <a:avLst/>
            <a:gdLst/>
            <a:ahLst/>
            <a:cxnLst/>
            <a:rect l="l" t="t" r="r" b="b"/>
            <a:pathLst>
              <a:path w="129540">
                <a:moveTo>
                  <a:pt x="0" y="0"/>
                </a:moveTo>
                <a:lnTo>
                  <a:pt x="129400" y="0"/>
                </a:lnTo>
              </a:path>
            </a:pathLst>
          </a:custGeom>
          <a:ln w="16509">
            <a:solidFill>
              <a:srgbClr val="353334"/>
            </a:solidFill>
          </a:ln>
        </p:spPr>
        <p:txBody>
          <a:bodyPr wrap="square" lIns="0" tIns="0" rIns="0" bIns="0" rtlCol="0"/>
          <a:lstStyle/>
          <a:p>
            <a:endParaRPr/>
          </a:p>
        </p:txBody>
      </p:sp>
      <p:sp>
        <p:nvSpPr>
          <p:cNvPr id="15" name="object 15"/>
          <p:cNvSpPr/>
          <p:nvPr/>
        </p:nvSpPr>
        <p:spPr>
          <a:xfrm>
            <a:off x="773979" y="560586"/>
            <a:ext cx="0" cy="97790"/>
          </a:xfrm>
          <a:custGeom>
            <a:avLst/>
            <a:gdLst/>
            <a:ahLst/>
            <a:cxnLst/>
            <a:rect l="l" t="t" r="r" b="b"/>
            <a:pathLst>
              <a:path h="97790">
                <a:moveTo>
                  <a:pt x="0" y="0"/>
                </a:moveTo>
                <a:lnTo>
                  <a:pt x="0" y="97790"/>
                </a:lnTo>
              </a:path>
            </a:pathLst>
          </a:custGeom>
          <a:ln w="18580">
            <a:solidFill>
              <a:srgbClr val="353334"/>
            </a:solidFill>
          </a:ln>
        </p:spPr>
        <p:txBody>
          <a:bodyPr wrap="square" lIns="0" tIns="0" rIns="0" bIns="0" rtlCol="0"/>
          <a:lstStyle/>
          <a:p>
            <a:endParaRPr/>
          </a:p>
        </p:txBody>
      </p:sp>
      <p:sp>
        <p:nvSpPr>
          <p:cNvPr id="16" name="object 16"/>
          <p:cNvSpPr/>
          <p:nvPr/>
        </p:nvSpPr>
        <p:spPr>
          <a:xfrm>
            <a:off x="764689" y="552331"/>
            <a:ext cx="149225" cy="0"/>
          </a:xfrm>
          <a:custGeom>
            <a:avLst/>
            <a:gdLst/>
            <a:ahLst/>
            <a:cxnLst/>
            <a:rect l="l" t="t" r="r" b="b"/>
            <a:pathLst>
              <a:path w="149225">
                <a:moveTo>
                  <a:pt x="0" y="0"/>
                </a:moveTo>
                <a:lnTo>
                  <a:pt x="148653" y="0"/>
                </a:lnTo>
              </a:path>
            </a:pathLst>
          </a:custGeom>
          <a:ln w="16509">
            <a:solidFill>
              <a:srgbClr val="353334"/>
            </a:solidFill>
          </a:ln>
        </p:spPr>
        <p:txBody>
          <a:bodyPr wrap="square" lIns="0" tIns="0" rIns="0" bIns="0" rtlCol="0"/>
          <a:lstStyle/>
          <a:p>
            <a:endParaRPr/>
          </a:p>
        </p:txBody>
      </p:sp>
      <p:sp>
        <p:nvSpPr>
          <p:cNvPr id="17" name="object 17"/>
          <p:cNvSpPr/>
          <p:nvPr/>
        </p:nvSpPr>
        <p:spPr>
          <a:xfrm>
            <a:off x="946749" y="542415"/>
            <a:ext cx="164185" cy="250113"/>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1156047" y="542418"/>
            <a:ext cx="167932" cy="250113"/>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466253" y="839619"/>
            <a:ext cx="164147" cy="250113"/>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675521" y="839619"/>
            <a:ext cx="167258" cy="250113"/>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912666" y="841692"/>
            <a:ext cx="0" cy="246379"/>
          </a:xfrm>
          <a:custGeom>
            <a:avLst/>
            <a:gdLst/>
            <a:ahLst/>
            <a:cxnLst/>
            <a:rect l="l" t="t" r="r" b="b"/>
            <a:pathLst>
              <a:path h="246380">
                <a:moveTo>
                  <a:pt x="0" y="0"/>
                </a:moveTo>
                <a:lnTo>
                  <a:pt x="0" y="245960"/>
                </a:lnTo>
              </a:path>
            </a:pathLst>
          </a:custGeom>
          <a:ln w="18580">
            <a:solidFill>
              <a:srgbClr val="353334"/>
            </a:solidFill>
          </a:ln>
        </p:spPr>
        <p:txBody>
          <a:bodyPr wrap="square" lIns="0" tIns="0" rIns="0" bIns="0" rtlCol="0"/>
          <a:lstStyle/>
          <a:p>
            <a:endParaRPr/>
          </a:p>
        </p:txBody>
      </p:sp>
      <p:sp>
        <p:nvSpPr>
          <p:cNvPr id="22" name="object 22"/>
          <p:cNvSpPr/>
          <p:nvPr/>
        </p:nvSpPr>
        <p:spPr>
          <a:xfrm>
            <a:off x="994246" y="1079404"/>
            <a:ext cx="149225" cy="0"/>
          </a:xfrm>
          <a:custGeom>
            <a:avLst/>
            <a:gdLst/>
            <a:ahLst/>
            <a:cxnLst/>
            <a:rect l="l" t="t" r="r" b="b"/>
            <a:pathLst>
              <a:path w="149225">
                <a:moveTo>
                  <a:pt x="0" y="0"/>
                </a:moveTo>
                <a:lnTo>
                  <a:pt x="148653" y="0"/>
                </a:lnTo>
              </a:path>
            </a:pathLst>
          </a:custGeom>
          <a:ln w="16510">
            <a:solidFill>
              <a:srgbClr val="353334"/>
            </a:solidFill>
          </a:ln>
        </p:spPr>
        <p:txBody>
          <a:bodyPr wrap="square" lIns="0" tIns="0" rIns="0" bIns="0" rtlCol="0"/>
          <a:lstStyle/>
          <a:p>
            <a:endParaRPr/>
          </a:p>
        </p:txBody>
      </p:sp>
      <p:sp>
        <p:nvSpPr>
          <p:cNvPr id="23" name="object 23"/>
          <p:cNvSpPr/>
          <p:nvPr/>
        </p:nvSpPr>
        <p:spPr>
          <a:xfrm>
            <a:off x="1003536" y="972089"/>
            <a:ext cx="0" cy="99060"/>
          </a:xfrm>
          <a:custGeom>
            <a:avLst/>
            <a:gdLst/>
            <a:ahLst/>
            <a:cxnLst/>
            <a:rect l="l" t="t" r="r" b="b"/>
            <a:pathLst>
              <a:path h="99059">
                <a:moveTo>
                  <a:pt x="0" y="0"/>
                </a:moveTo>
                <a:lnTo>
                  <a:pt x="0" y="99060"/>
                </a:lnTo>
              </a:path>
            </a:pathLst>
          </a:custGeom>
          <a:ln w="18580">
            <a:solidFill>
              <a:srgbClr val="353334"/>
            </a:solidFill>
          </a:ln>
        </p:spPr>
        <p:txBody>
          <a:bodyPr wrap="square" lIns="0" tIns="0" rIns="0" bIns="0" rtlCol="0"/>
          <a:lstStyle/>
          <a:p>
            <a:endParaRPr/>
          </a:p>
        </p:txBody>
      </p:sp>
      <p:sp>
        <p:nvSpPr>
          <p:cNvPr id="24" name="object 24"/>
          <p:cNvSpPr/>
          <p:nvPr/>
        </p:nvSpPr>
        <p:spPr>
          <a:xfrm>
            <a:off x="994246" y="963834"/>
            <a:ext cx="129539" cy="0"/>
          </a:xfrm>
          <a:custGeom>
            <a:avLst/>
            <a:gdLst/>
            <a:ahLst/>
            <a:cxnLst/>
            <a:rect l="l" t="t" r="r" b="b"/>
            <a:pathLst>
              <a:path w="129540">
                <a:moveTo>
                  <a:pt x="0" y="0"/>
                </a:moveTo>
                <a:lnTo>
                  <a:pt x="129400" y="0"/>
                </a:lnTo>
              </a:path>
            </a:pathLst>
          </a:custGeom>
          <a:ln w="16509">
            <a:solidFill>
              <a:srgbClr val="353334"/>
            </a:solidFill>
          </a:ln>
        </p:spPr>
        <p:txBody>
          <a:bodyPr wrap="square" lIns="0" tIns="0" rIns="0" bIns="0" rtlCol="0"/>
          <a:lstStyle/>
          <a:p>
            <a:endParaRPr/>
          </a:p>
        </p:txBody>
      </p:sp>
      <p:sp>
        <p:nvSpPr>
          <p:cNvPr id="25" name="object 25"/>
          <p:cNvSpPr/>
          <p:nvPr/>
        </p:nvSpPr>
        <p:spPr>
          <a:xfrm>
            <a:off x="1003536" y="857789"/>
            <a:ext cx="0" cy="97790"/>
          </a:xfrm>
          <a:custGeom>
            <a:avLst/>
            <a:gdLst/>
            <a:ahLst/>
            <a:cxnLst/>
            <a:rect l="l" t="t" r="r" b="b"/>
            <a:pathLst>
              <a:path h="97790">
                <a:moveTo>
                  <a:pt x="0" y="0"/>
                </a:moveTo>
                <a:lnTo>
                  <a:pt x="0" y="97790"/>
                </a:lnTo>
              </a:path>
            </a:pathLst>
          </a:custGeom>
          <a:ln w="18580">
            <a:solidFill>
              <a:srgbClr val="353334"/>
            </a:solidFill>
          </a:ln>
        </p:spPr>
        <p:txBody>
          <a:bodyPr wrap="square" lIns="0" tIns="0" rIns="0" bIns="0" rtlCol="0"/>
          <a:lstStyle/>
          <a:p>
            <a:endParaRPr/>
          </a:p>
        </p:txBody>
      </p:sp>
      <p:sp>
        <p:nvSpPr>
          <p:cNvPr id="26" name="object 26"/>
          <p:cNvSpPr/>
          <p:nvPr/>
        </p:nvSpPr>
        <p:spPr>
          <a:xfrm>
            <a:off x="994246" y="849534"/>
            <a:ext cx="149225" cy="0"/>
          </a:xfrm>
          <a:custGeom>
            <a:avLst/>
            <a:gdLst/>
            <a:ahLst/>
            <a:cxnLst/>
            <a:rect l="l" t="t" r="r" b="b"/>
            <a:pathLst>
              <a:path w="149225">
                <a:moveTo>
                  <a:pt x="0" y="0"/>
                </a:moveTo>
                <a:lnTo>
                  <a:pt x="148653" y="0"/>
                </a:lnTo>
              </a:path>
            </a:pathLst>
          </a:custGeom>
          <a:ln w="16509">
            <a:solidFill>
              <a:srgbClr val="353334"/>
            </a:solidFill>
          </a:ln>
        </p:spPr>
        <p:txBody>
          <a:bodyPr wrap="square" lIns="0" tIns="0" rIns="0" bIns="0" rtlCol="0"/>
          <a:lstStyle/>
          <a:p>
            <a:endParaRPr/>
          </a:p>
        </p:txBody>
      </p:sp>
      <p:sp>
        <p:nvSpPr>
          <p:cNvPr id="27" name="object 27"/>
          <p:cNvSpPr/>
          <p:nvPr/>
        </p:nvSpPr>
        <p:spPr>
          <a:xfrm>
            <a:off x="1196624" y="841698"/>
            <a:ext cx="178612" cy="245960"/>
          </a:xfrm>
          <a:prstGeom prst="rect">
            <a:avLst/>
          </a:prstGeom>
          <a:blipFill>
            <a:blip r:embed="rId12" cstate="print"/>
            <a:stretch>
              <a:fillRect/>
            </a:stretch>
          </a:blipFill>
        </p:spPr>
        <p:txBody>
          <a:bodyPr wrap="square" lIns="0" tIns="0" rIns="0" bIns="0" rtlCol="0"/>
          <a:lstStyle/>
          <a:p>
            <a:endParaRPr/>
          </a:p>
        </p:txBody>
      </p:sp>
      <p:sp>
        <p:nvSpPr>
          <p:cNvPr id="28" name="object 28"/>
          <p:cNvSpPr/>
          <p:nvPr/>
        </p:nvSpPr>
        <p:spPr>
          <a:xfrm>
            <a:off x="1437890" y="839619"/>
            <a:ext cx="167271" cy="250113"/>
          </a:xfrm>
          <a:prstGeom prst="rect">
            <a:avLst/>
          </a:prstGeom>
          <a:blipFill>
            <a:blip r:embed="rId13" cstate="print"/>
            <a:stretch>
              <a:fillRect/>
            </a:stretch>
          </a:blipFill>
        </p:spPr>
        <p:txBody>
          <a:bodyPr wrap="square" lIns="0" tIns="0" rIns="0" bIns="0" rtlCol="0"/>
          <a:lstStyle/>
          <a:p>
            <a:endParaRPr/>
          </a:p>
        </p:txBody>
      </p:sp>
      <p:sp>
        <p:nvSpPr>
          <p:cNvPr id="29" name="object 29"/>
          <p:cNvSpPr/>
          <p:nvPr/>
        </p:nvSpPr>
        <p:spPr>
          <a:xfrm>
            <a:off x="1665740" y="1079404"/>
            <a:ext cx="149225" cy="0"/>
          </a:xfrm>
          <a:custGeom>
            <a:avLst/>
            <a:gdLst/>
            <a:ahLst/>
            <a:cxnLst/>
            <a:rect l="l" t="t" r="r" b="b"/>
            <a:pathLst>
              <a:path w="149225">
                <a:moveTo>
                  <a:pt x="0" y="0"/>
                </a:moveTo>
                <a:lnTo>
                  <a:pt x="148653" y="0"/>
                </a:lnTo>
              </a:path>
            </a:pathLst>
          </a:custGeom>
          <a:ln w="16510">
            <a:solidFill>
              <a:srgbClr val="353334"/>
            </a:solidFill>
          </a:ln>
        </p:spPr>
        <p:txBody>
          <a:bodyPr wrap="square" lIns="0" tIns="0" rIns="0" bIns="0" rtlCol="0"/>
          <a:lstStyle/>
          <a:p>
            <a:endParaRPr/>
          </a:p>
        </p:txBody>
      </p:sp>
      <p:sp>
        <p:nvSpPr>
          <p:cNvPr id="30" name="object 30"/>
          <p:cNvSpPr/>
          <p:nvPr/>
        </p:nvSpPr>
        <p:spPr>
          <a:xfrm>
            <a:off x="1675030" y="972089"/>
            <a:ext cx="0" cy="99060"/>
          </a:xfrm>
          <a:custGeom>
            <a:avLst/>
            <a:gdLst/>
            <a:ahLst/>
            <a:cxnLst/>
            <a:rect l="l" t="t" r="r" b="b"/>
            <a:pathLst>
              <a:path h="99059">
                <a:moveTo>
                  <a:pt x="0" y="0"/>
                </a:moveTo>
                <a:lnTo>
                  <a:pt x="0" y="99060"/>
                </a:lnTo>
              </a:path>
            </a:pathLst>
          </a:custGeom>
          <a:ln w="18580">
            <a:solidFill>
              <a:srgbClr val="353334"/>
            </a:solidFill>
          </a:ln>
        </p:spPr>
        <p:txBody>
          <a:bodyPr wrap="square" lIns="0" tIns="0" rIns="0" bIns="0" rtlCol="0"/>
          <a:lstStyle/>
          <a:p>
            <a:endParaRPr/>
          </a:p>
        </p:txBody>
      </p:sp>
      <p:sp>
        <p:nvSpPr>
          <p:cNvPr id="31" name="object 31"/>
          <p:cNvSpPr/>
          <p:nvPr/>
        </p:nvSpPr>
        <p:spPr>
          <a:xfrm>
            <a:off x="1665740" y="963834"/>
            <a:ext cx="129539" cy="0"/>
          </a:xfrm>
          <a:custGeom>
            <a:avLst/>
            <a:gdLst/>
            <a:ahLst/>
            <a:cxnLst/>
            <a:rect l="l" t="t" r="r" b="b"/>
            <a:pathLst>
              <a:path w="129539">
                <a:moveTo>
                  <a:pt x="0" y="0"/>
                </a:moveTo>
                <a:lnTo>
                  <a:pt x="129412" y="0"/>
                </a:lnTo>
              </a:path>
            </a:pathLst>
          </a:custGeom>
          <a:ln w="16509">
            <a:solidFill>
              <a:srgbClr val="353334"/>
            </a:solidFill>
          </a:ln>
        </p:spPr>
        <p:txBody>
          <a:bodyPr wrap="square" lIns="0" tIns="0" rIns="0" bIns="0" rtlCol="0"/>
          <a:lstStyle/>
          <a:p>
            <a:endParaRPr/>
          </a:p>
        </p:txBody>
      </p:sp>
      <p:sp>
        <p:nvSpPr>
          <p:cNvPr id="32" name="object 32"/>
          <p:cNvSpPr/>
          <p:nvPr/>
        </p:nvSpPr>
        <p:spPr>
          <a:xfrm>
            <a:off x="1675030" y="857789"/>
            <a:ext cx="0" cy="97790"/>
          </a:xfrm>
          <a:custGeom>
            <a:avLst/>
            <a:gdLst/>
            <a:ahLst/>
            <a:cxnLst/>
            <a:rect l="l" t="t" r="r" b="b"/>
            <a:pathLst>
              <a:path h="97790">
                <a:moveTo>
                  <a:pt x="0" y="0"/>
                </a:moveTo>
                <a:lnTo>
                  <a:pt x="0" y="97790"/>
                </a:lnTo>
              </a:path>
            </a:pathLst>
          </a:custGeom>
          <a:ln w="18580">
            <a:solidFill>
              <a:srgbClr val="353334"/>
            </a:solidFill>
          </a:ln>
        </p:spPr>
        <p:txBody>
          <a:bodyPr wrap="square" lIns="0" tIns="0" rIns="0" bIns="0" rtlCol="0"/>
          <a:lstStyle/>
          <a:p>
            <a:endParaRPr/>
          </a:p>
        </p:txBody>
      </p:sp>
      <p:sp>
        <p:nvSpPr>
          <p:cNvPr id="33" name="object 33"/>
          <p:cNvSpPr/>
          <p:nvPr/>
        </p:nvSpPr>
        <p:spPr>
          <a:xfrm>
            <a:off x="1665740" y="849534"/>
            <a:ext cx="149225" cy="0"/>
          </a:xfrm>
          <a:custGeom>
            <a:avLst/>
            <a:gdLst/>
            <a:ahLst/>
            <a:cxnLst/>
            <a:rect l="l" t="t" r="r" b="b"/>
            <a:pathLst>
              <a:path w="149225">
                <a:moveTo>
                  <a:pt x="0" y="0"/>
                </a:moveTo>
                <a:lnTo>
                  <a:pt x="148653" y="0"/>
                </a:lnTo>
              </a:path>
            </a:pathLst>
          </a:custGeom>
          <a:ln w="16509">
            <a:solidFill>
              <a:srgbClr val="353334"/>
            </a:solidFill>
          </a:ln>
        </p:spPr>
        <p:txBody>
          <a:bodyPr wrap="square" lIns="0" tIns="0" rIns="0" bIns="0" rtlCol="0"/>
          <a:lstStyle/>
          <a:p>
            <a:endParaRPr/>
          </a:p>
        </p:txBody>
      </p:sp>
      <p:sp>
        <p:nvSpPr>
          <p:cNvPr id="34" name="object 34"/>
          <p:cNvSpPr txBox="1"/>
          <p:nvPr/>
        </p:nvSpPr>
        <p:spPr>
          <a:xfrm>
            <a:off x="6830853" y="91466"/>
            <a:ext cx="3510915" cy="242374"/>
          </a:xfrm>
          <a:prstGeom prst="rect">
            <a:avLst/>
          </a:prstGeom>
        </p:spPr>
        <p:txBody>
          <a:bodyPr vert="horz" wrap="square" lIns="0" tIns="11430" rIns="0" bIns="0" rtlCol="0">
            <a:spAutoFit/>
          </a:bodyPr>
          <a:lstStyle/>
          <a:p>
            <a:pPr marL="12700">
              <a:lnSpc>
                <a:spcPct val="100000"/>
              </a:lnSpc>
              <a:spcBef>
                <a:spcPts val="90"/>
              </a:spcBef>
            </a:pPr>
            <a:r>
              <a:rPr sz="1500" b="1" spc="35" dirty="0">
                <a:solidFill>
                  <a:srgbClr val="FFFFFF"/>
                </a:solidFill>
                <a:latin typeface="Trebuchet MS"/>
                <a:cs typeface="Trebuchet MS"/>
              </a:rPr>
              <a:t>STEP</a:t>
            </a:r>
            <a:r>
              <a:rPr sz="1500" b="1" spc="-120" dirty="0">
                <a:solidFill>
                  <a:srgbClr val="FFFFFF"/>
                </a:solidFill>
                <a:latin typeface="Trebuchet MS"/>
                <a:cs typeface="Trebuchet MS"/>
              </a:rPr>
              <a:t> </a:t>
            </a:r>
            <a:r>
              <a:rPr sz="1500" b="1" spc="10" dirty="0">
                <a:solidFill>
                  <a:srgbClr val="FFFFFF"/>
                </a:solidFill>
                <a:latin typeface="Trebuchet MS"/>
                <a:cs typeface="Trebuchet MS"/>
              </a:rPr>
              <a:t>BY</a:t>
            </a:r>
            <a:r>
              <a:rPr sz="1500" b="1" spc="-120" dirty="0">
                <a:solidFill>
                  <a:srgbClr val="FFFFFF"/>
                </a:solidFill>
                <a:latin typeface="Trebuchet MS"/>
                <a:cs typeface="Trebuchet MS"/>
              </a:rPr>
              <a:t> </a:t>
            </a:r>
            <a:r>
              <a:rPr sz="1500" b="1" spc="35" dirty="0">
                <a:solidFill>
                  <a:srgbClr val="FFFFFF"/>
                </a:solidFill>
                <a:latin typeface="Trebuchet MS"/>
                <a:cs typeface="Trebuchet MS"/>
              </a:rPr>
              <a:t>STEP</a:t>
            </a:r>
            <a:r>
              <a:rPr sz="1500" b="1" spc="-120" dirty="0">
                <a:solidFill>
                  <a:srgbClr val="FFFFFF"/>
                </a:solidFill>
                <a:latin typeface="Trebuchet MS"/>
                <a:cs typeface="Trebuchet MS"/>
              </a:rPr>
              <a:t> </a:t>
            </a:r>
            <a:r>
              <a:rPr sz="1500" b="1" spc="-130" dirty="0">
                <a:solidFill>
                  <a:srgbClr val="FFFFFF"/>
                </a:solidFill>
                <a:latin typeface="Trebuchet MS"/>
                <a:cs typeface="Trebuchet MS"/>
              </a:rPr>
              <a:t>·</a:t>
            </a:r>
            <a:r>
              <a:rPr sz="1500" b="1" spc="-120" dirty="0">
                <a:solidFill>
                  <a:srgbClr val="FFFFFF"/>
                </a:solidFill>
                <a:latin typeface="Trebuchet MS"/>
                <a:cs typeface="Trebuchet MS"/>
              </a:rPr>
              <a:t> </a:t>
            </a:r>
            <a:r>
              <a:rPr sz="1500" b="1" spc="40" dirty="0">
                <a:solidFill>
                  <a:srgbClr val="FFFFFF"/>
                </a:solidFill>
                <a:latin typeface="Trebuchet MS"/>
                <a:cs typeface="Trebuchet MS"/>
              </a:rPr>
              <a:t>ANTI-</a:t>
            </a:r>
            <a:r>
              <a:rPr lang="de-CH" sz="1500" b="1" spc="40" dirty="0">
                <a:solidFill>
                  <a:srgbClr val="FFFFFF"/>
                </a:solidFill>
                <a:latin typeface="Trebuchet MS"/>
                <a:cs typeface="Trebuchet MS"/>
              </a:rPr>
              <a:t>FALTEN</a:t>
            </a:r>
            <a:r>
              <a:rPr sz="1500" b="1" spc="-114" dirty="0">
                <a:solidFill>
                  <a:srgbClr val="FFFFFF"/>
                </a:solidFill>
                <a:latin typeface="Trebuchet MS"/>
                <a:cs typeface="Trebuchet MS"/>
              </a:rPr>
              <a:t> </a:t>
            </a:r>
            <a:r>
              <a:rPr sz="1500" b="1" spc="30" dirty="0">
                <a:solidFill>
                  <a:srgbClr val="FFFFFF"/>
                </a:solidFill>
                <a:latin typeface="Trebuchet MS"/>
                <a:cs typeface="Trebuchet MS"/>
              </a:rPr>
              <a:t>FILLER</a:t>
            </a:r>
            <a:endParaRPr sz="1500" dirty="0">
              <a:latin typeface="Trebuchet MS"/>
              <a:cs typeface="Trebuchet MS"/>
            </a:endParaRPr>
          </a:p>
        </p:txBody>
      </p:sp>
      <p:sp>
        <p:nvSpPr>
          <p:cNvPr id="35" name="object 35"/>
          <p:cNvSpPr txBox="1">
            <a:spLocks noGrp="1"/>
          </p:cNvSpPr>
          <p:nvPr>
            <p:ph type="title"/>
          </p:nvPr>
        </p:nvSpPr>
        <p:spPr>
          <a:xfrm>
            <a:off x="2064166" y="798705"/>
            <a:ext cx="1688464" cy="360680"/>
          </a:xfrm>
          <a:prstGeom prst="rect">
            <a:avLst/>
          </a:prstGeom>
        </p:spPr>
        <p:txBody>
          <a:bodyPr vert="horz" wrap="square" lIns="0" tIns="12700" rIns="0" bIns="0" rtlCol="0">
            <a:spAutoFit/>
          </a:bodyPr>
          <a:lstStyle/>
          <a:p>
            <a:pPr marL="12700">
              <a:lnSpc>
                <a:spcPct val="100000"/>
              </a:lnSpc>
              <a:spcBef>
                <a:spcPts val="100"/>
              </a:spcBef>
            </a:pPr>
            <a:r>
              <a:rPr b="0" spc="-10" dirty="0">
                <a:latin typeface="Tahoma"/>
                <a:cs typeface="Tahoma"/>
              </a:rPr>
              <a:t>MESO</a:t>
            </a:r>
            <a:r>
              <a:rPr spc="-10" dirty="0"/>
              <a:t>FILLER</a:t>
            </a:r>
          </a:p>
        </p:txBody>
      </p:sp>
      <p:sp>
        <p:nvSpPr>
          <p:cNvPr id="36" name="object 36"/>
          <p:cNvSpPr txBox="1"/>
          <p:nvPr/>
        </p:nvSpPr>
        <p:spPr>
          <a:xfrm>
            <a:off x="324002" y="1299652"/>
            <a:ext cx="6372860" cy="1178528"/>
          </a:xfrm>
          <a:prstGeom prst="rect">
            <a:avLst/>
          </a:prstGeom>
        </p:spPr>
        <p:txBody>
          <a:bodyPr vert="horz" wrap="square" lIns="0" tIns="16510" rIns="0" bIns="0" rtlCol="0">
            <a:spAutoFit/>
          </a:bodyPr>
          <a:lstStyle/>
          <a:p>
            <a:pPr marL="12700">
              <a:lnSpc>
                <a:spcPct val="100000"/>
              </a:lnSpc>
              <a:spcBef>
                <a:spcPts val="130"/>
              </a:spcBef>
            </a:pPr>
            <a:r>
              <a:rPr lang="de-DE" sz="1000" spc="65" dirty="0">
                <a:solidFill>
                  <a:srgbClr val="828182"/>
                </a:solidFill>
                <a:latin typeface="Tahoma"/>
                <a:cs typeface="Tahoma"/>
              </a:rPr>
              <a:t>REINIGEN - ENTSCHLACKEN - EXFOLIEREN</a:t>
            </a:r>
          </a:p>
          <a:p>
            <a:pPr marL="12700">
              <a:lnSpc>
                <a:spcPct val="100000"/>
              </a:lnSpc>
              <a:spcBef>
                <a:spcPts val="130"/>
              </a:spcBef>
            </a:pPr>
            <a:r>
              <a:rPr lang="de-DE" sz="900" spc="65" dirty="0">
                <a:solidFill>
                  <a:srgbClr val="828182"/>
                </a:solidFill>
                <a:latin typeface="Tahoma"/>
                <a:cs typeface="Tahoma"/>
              </a:rPr>
              <a:t>Reinigen, straffen und normalisieren Sie den pH-Wert der Haut mit der Aquatherm Abschminkserie. Reinigungsemulsion und Thermalwasserkonzentrat.</a:t>
            </a:r>
          </a:p>
          <a:p>
            <a:pPr marL="12700">
              <a:lnSpc>
                <a:spcPct val="100000"/>
              </a:lnSpc>
              <a:spcBef>
                <a:spcPts val="130"/>
              </a:spcBef>
            </a:pPr>
            <a:r>
              <a:rPr lang="de-DE" sz="900" spc="65" dirty="0">
                <a:solidFill>
                  <a:srgbClr val="828182"/>
                </a:solidFill>
                <a:latin typeface="Tahoma"/>
                <a:cs typeface="Tahoma"/>
              </a:rPr>
              <a:t>Entfetten und reinigen Sie die Haut mit dem DERMA PEEL </a:t>
            </a:r>
            <a:r>
              <a:rPr lang="de-DE" sz="900" spc="65" dirty="0" err="1">
                <a:solidFill>
                  <a:srgbClr val="828182"/>
                </a:solidFill>
                <a:latin typeface="Tahoma"/>
                <a:cs typeface="Tahoma"/>
              </a:rPr>
              <a:t>Resurfacing</a:t>
            </a:r>
            <a:r>
              <a:rPr lang="de-DE" sz="900" spc="65" dirty="0">
                <a:solidFill>
                  <a:srgbClr val="828182"/>
                </a:solidFill>
                <a:latin typeface="Tahoma"/>
                <a:cs typeface="Tahoma"/>
              </a:rPr>
              <a:t>-Reinigungsgel. Etwas davon in eine Schüssel geben und mit Hilfe einer Bürste zu einer Mousse verarbeiten. Auf dem gesamten Gesicht verteilen und mit reichlich Wasser abnehmen.</a:t>
            </a:r>
          </a:p>
          <a:p>
            <a:pPr marL="12700">
              <a:lnSpc>
                <a:spcPct val="100000"/>
              </a:lnSpc>
              <a:spcBef>
                <a:spcPts val="130"/>
              </a:spcBef>
            </a:pPr>
            <a:r>
              <a:rPr lang="de-DE" sz="900" spc="65" dirty="0">
                <a:solidFill>
                  <a:srgbClr val="828182"/>
                </a:solidFill>
                <a:latin typeface="Tahoma"/>
                <a:cs typeface="Tahoma"/>
              </a:rPr>
              <a:t>Peeling mit GLYCO 30. Mit Hilfe einer Bürste oder eines Wattestäbchens auf das gesamte Gesicht auftragen, 2 bis 10 Minuten einwirken lassen und mit reichlich Wasser abnehmen.</a:t>
            </a:r>
            <a:endParaRPr lang="en-US" sz="900" dirty="0">
              <a:latin typeface="Calibri"/>
              <a:cs typeface="Calibri"/>
            </a:endParaRPr>
          </a:p>
        </p:txBody>
      </p:sp>
      <p:sp>
        <p:nvSpPr>
          <p:cNvPr id="37" name="object 37"/>
          <p:cNvSpPr/>
          <p:nvPr/>
        </p:nvSpPr>
        <p:spPr>
          <a:xfrm>
            <a:off x="423731" y="2473306"/>
            <a:ext cx="8119109" cy="0"/>
          </a:xfrm>
          <a:custGeom>
            <a:avLst/>
            <a:gdLst/>
            <a:ahLst/>
            <a:cxnLst/>
            <a:rect l="l" t="t" r="r" b="b"/>
            <a:pathLst>
              <a:path w="8119109">
                <a:moveTo>
                  <a:pt x="0" y="0"/>
                </a:moveTo>
                <a:lnTo>
                  <a:pt x="8118652" y="0"/>
                </a:lnTo>
              </a:path>
            </a:pathLst>
          </a:custGeom>
          <a:ln w="25400">
            <a:solidFill>
              <a:srgbClr val="717379"/>
            </a:solidFill>
            <a:prstDash val="dot"/>
          </a:ln>
        </p:spPr>
        <p:txBody>
          <a:bodyPr wrap="square" lIns="0" tIns="0" rIns="0" bIns="0" rtlCol="0"/>
          <a:lstStyle/>
          <a:p>
            <a:endParaRPr/>
          </a:p>
        </p:txBody>
      </p:sp>
      <p:sp>
        <p:nvSpPr>
          <p:cNvPr id="38" name="object 38"/>
          <p:cNvSpPr/>
          <p:nvPr/>
        </p:nvSpPr>
        <p:spPr>
          <a:xfrm>
            <a:off x="347499" y="2473306"/>
            <a:ext cx="0" cy="0"/>
          </a:xfrm>
          <a:custGeom>
            <a:avLst/>
            <a:gdLst/>
            <a:ahLst/>
            <a:cxnLst/>
            <a:rect l="l" t="t" r="r" b="b"/>
            <a:pathLst>
              <a:path>
                <a:moveTo>
                  <a:pt x="0" y="0"/>
                </a:moveTo>
                <a:lnTo>
                  <a:pt x="0" y="0"/>
                </a:lnTo>
              </a:path>
            </a:pathLst>
          </a:custGeom>
          <a:ln w="25400">
            <a:solidFill>
              <a:srgbClr val="717379"/>
            </a:solidFill>
          </a:ln>
        </p:spPr>
        <p:txBody>
          <a:bodyPr wrap="square" lIns="0" tIns="0" rIns="0" bIns="0" rtlCol="0"/>
          <a:lstStyle/>
          <a:p>
            <a:endParaRPr/>
          </a:p>
        </p:txBody>
      </p:sp>
      <p:sp>
        <p:nvSpPr>
          <p:cNvPr id="39" name="object 39"/>
          <p:cNvSpPr/>
          <p:nvPr/>
        </p:nvSpPr>
        <p:spPr>
          <a:xfrm>
            <a:off x="8580503" y="2473306"/>
            <a:ext cx="0" cy="0"/>
          </a:xfrm>
          <a:custGeom>
            <a:avLst/>
            <a:gdLst/>
            <a:ahLst/>
            <a:cxnLst/>
            <a:rect l="l" t="t" r="r" b="b"/>
            <a:pathLst>
              <a:path>
                <a:moveTo>
                  <a:pt x="0" y="0"/>
                </a:moveTo>
                <a:lnTo>
                  <a:pt x="0" y="0"/>
                </a:lnTo>
              </a:path>
            </a:pathLst>
          </a:custGeom>
          <a:ln w="25400">
            <a:solidFill>
              <a:srgbClr val="717379"/>
            </a:solidFill>
          </a:ln>
        </p:spPr>
        <p:txBody>
          <a:bodyPr wrap="square" lIns="0" tIns="0" rIns="0" bIns="0" rtlCol="0"/>
          <a:lstStyle/>
          <a:p>
            <a:endParaRPr/>
          </a:p>
        </p:txBody>
      </p:sp>
      <p:sp>
        <p:nvSpPr>
          <p:cNvPr id="40" name="object 40"/>
          <p:cNvSpPr txBox="1"/>
          <p:nvPr/>
        </p:nvSpPr>
        <p:spPr>
          <a:xfrm>
            <a:off x="324002" y="2721597"/>
            <a:ext cx="3251200" cy="162865"/>
          </a:xfrm>
          <a:prstGeom prst="rect">
            <a:avLst/>
          </a:prstGeom>
          <a:solidFill>
            <a:srgbClr val="F29BB8"/>
          </a:solidFill>
        </p:spPr>
        <p:txBody>
          <a:bodyPr vert="horz" wrap="square" lIns="0" tIns="8890" rIns="0" bIns="0" rtlCol="0">
            <a:spAutoFit/>
          </a:bodyPr>
          <a:lstStyle/>
          <a:p>
            <a:pPr marL="63500">
              <a:lnSpc>
                <a:spcPct val="100000"/>
              </a:lnSpc>
              <a:spcBef>
                <a:spcPts val="70"/>
              </a:spcBef>
            </a:pPr>
            <a:r>
              <a:rPr sz="1000" spc="15" dirty="0">
                <a:solidFill>
                  <a:srgbClr val="FFFFFF"/>
                </a:solidFill>
                <a:latin typeface="Tahoma"/>
                <a:cs typeface="Tahoma"/>
              </a:rPr>
              <a:t>ANTI-</a:t>
            </a:r>
            <a:r>
              <a:rPr lang="de-CH" sz="1000" spc="15" dirty="0">
                <a:solidFill>
                  <a:srgbClr val="FFFFFF"/>
                </a:solidFill>
                <a:latin typeface="Tahoma"/>
                <a:cs typeface="Tahoma"/>
              </a:rPr>
              <a:t>FALTEN</a:t>
            </a:r>
            <a:r>
              <a:rPr sz="1000" spc="15" dirty="0">
                <a:solidFill>
                  <a:srgbClr val="FFFFFF"/>
                </a:solidFill>
                <a:latin typeface="Tahoma"/>
                <a:cs typeface="Tahoma"/>
              </a:rPr>
              <a:t> </a:t>
            </a:r>
            <a:r>
              <a:rPr sz="1000" spc="-5" dirty="0">
                <a:solidFill>
                  <a:srgbClr val="FFFFFF"/>
                </a:solidFill>
                <a:latin typeface="Tahoma"/>
                <a:cs typeface="Tahoma"/>
              </a:rPr>
              <a:t>D</a:t>
            </a:r>
            <a:r>
              <a:rPr lang="de-CH" sz="1000" spc="-5" dirty="0">
                <a:solidFill>
                  <a:srgbClr val="FFFFFF"/>
                </a:solidFill>
                <a:latin typeface="Tahoma"/>
                <a:cs typeface="Tahoma"/>
              </a:rPr>
              <a:t>ICHTE BEHANDLUNG</a:t>
            </a:r>
            <a:endParaRPr sz="1000" dirty="0">
              <a:latin typeface="Tahoma"/>
              <a:cs typeface="Tahoma"/>
            </a:endParaRPr>
          </a:p>
        </p:txBody>
      </p:sp>
      <p:sp>
        <p:nvSpPr>
          <p:cNvPr id="41" name="object 41"/>
          <p:cNvSpPr txBox="1"/>
          <p:nvPr/>
        </p:nvSpPr>
        <p:spPr>
          <a:xfrm>
            <a:off x="335960" y="2939092"/>
            <a:ext cx="1880235" cy="243656"/>
          </a:xfrm>
          <a:prstGeom prst="rect">
            <a:avLst/>
          </a:prstGeom>
        </p:spPr>
        <p:txBody>
          <a:bodyPr vert="horz" wrap="square" lIns="0" tIns="12700" rIns="0" bIns="0" rtlCol="0">
            <a:spAutoFit/>
          </a:bodyPr>
          <a:lstStyle/>
          <a:p>
            <a:pPr marL="12700">
              <a:lnSpc>
                <a:spcPct val="100000"/>
              </a:lnSpc>
              <a:spcBef>
                <a:spcPts val="100"/>
              </a:spcBef>
            </a:pPr>
            <a:r>
              <a:rPr lang="de-CH" sz="750" b="1" spc="-25" dirty="0">
                <a:solidFill>
                  <a:srgbClr val="717379"/>
                </a:solidFill>
                <a:latin typeface="Trebuchet MS"/>
                <a:cs typeface="Trebuchet MS"/>
              </a:rPr>
              <a:t>Wählen Sie das generalisierte Gesichtsprogramm A</a:t>
            </a:r>
            <a:endParaRPr sz="750" dirty="0">
              <a:latin typeface="Trebuchet MS"/>
              <a:cs typeface="Trebuchet MS"/>
            </a:endParaRPr>
          </a:p>
        </p:txBody>
      </p:sp>
      <p:sp>
        <p:nvSpPr>
          <p:cNvPr id="42" name="object 42"/>
          <p:cNvSpPr txBox="1"/>
          <p:nvPr/>
        </p:nvSpPr>
        <p:spPr>
          <a:xfrm>
            <a:off x="335960" y="3619094"/>
            <a:ext cx="767080" cy="238760"/>
          </a:xfrm>
          <a:prstGeom prst="rect">
            <a:avLst/>
          </a:prstGeom>
        </p:spPr>
        <p:txBody>
          <a:bodyPr vert="horz" wrap="square" lIns="0" tIns="12700" rIns="0" bIns="0" rtlCol="0">
            <a:spAutoFit/>
          </a:bodyPr>
          <a:lstStyle/>
          <a:p>
            <a:pPr marL="12700">
              <a:lnSpc>
                <a:spcPct val="100000"/>
              </a:lnSpc>
              <a:spcBef>
                <a:spcPts val="100"/>
              </a:spcBef>
            </a:pPr>
            <a:r>
              <a:rPr sz="1400" spc="30" dirty="0">
                <a:solidFill>
                  <a:srgbClr val="717379"/>
                </a:solidFill>
                <a:latin typeface="Calibri"/>
                <a:cs typeface="Calibri"/>
              </a:rPr>
              <a:t>PHASE </a:t>
            </a:r>
            <a:r>
              <a:rPr sz="1400" spc="5" dirty="0">
                <a:solidFill>
                  <a:srgbClr val="717379"/>
                </a:solidFill>
                <a:latin typeface="Calibri"/>
                <a:cs typeface="Calibri"/>
              </a:rPr>
              <a:t>1</a:t>
            </a:r>
            <a:r>
              <a:rPr sz="1400" spc="150" dirty="0">
                <a:solidFill>
                  <a:srgbClr val="717379"/>
                </a:solidFill>
                <a:latin typeface="Calibri"/>
                <a:cs typeface="Calibri"/>
              </a:rPr>
              <a:t> </a:t>
            </a:r>
            <a:r>
              <a:rPr sz="1400" spc="-310" dirty="0">
                <a:solidFill>
                  <a:srgbClr val="717379"/>
                </a:solidFill>
                <a:latin typeface="Calibri"/>
                <a:cs typeface="Calibri"/>
              </a:rPr>
              <a:t>|</a:t>
            </a:r>
            <a:endParaRPr sz="1400" dirty="0">
              <a:latin typeface="Calibri"/>
              <a:cs typeface="Calibri"/>
            </a:endParaRPr>
          </a:p>
        </p:txBody>
      </p:sp>
      <p:sp>
        <p:nvSpPr>
          <p:cNvPr id="43" name="object 43"/>
          <p:cNvSpPr txBox="1"/>
          <p:nvPr/>
        </p:nvSpPr>
        <p:spPr>
          <a:xfrm>
            <a:off x="1265655" y="3665640"/>
            <a:ext cx="1372235" cy="170560"/>
          </a:xfrm>
          <a:prstGeom prst="rect">
            <a:avLst/>
          </a:prstGeom>
        </p:spPr>
        <p:txBody>
          <a:bodyPr vert="horz" wrap="square" lIns="0" tIns="16510" rIns="0" bIns="0" rtlCol="0">
            <a:spAutoFit/>
          </a:bodyPr>
          <a:lstStyle/>
          <a:p>
            <a:pPr marL="12700">
              <a:lnSpc>
                <a:spcPct val="100000"/>
              </a:lnSpc>
              <a:spcBef>
                <a:spcPts val="130"/>
              </a:spcBef>
            </a:pPr>
            <a:r>
              <a:rPr sz="1000" spc="5" dirty="0">
                <a:solidFill>
                  <a:srgbClr val="717379"/>
                </a:solidFill>
                <a:latin typeface="Tahoma"/>
                <a:cs typeface="Tahoma"/>
              </a:rPr>
              <a:t>A</a:t>
            </a:r>
            <a:r>
              <a:rPr lang="de-CH" sz="1000" spc="5" dirty="0">
                <a:solidFill>
                  <a:srgbClr val="717379"/>
                </a:solidFill>
                <a:latin typeface="Tahoma"/>
                <a:cs typeface="Tahoma"/>
              </a:rPr>
              <a:t>KTIVATIONSSTROM</a:t>
            </a:r>
            <a:endParaRPr sz="1000" dirty="0">
              <a:latin typeface="Tahoma"/>
              <a:cs typeface="Tahoma"/>
            </a:endParaRPr>
          </a:p>
        </p:txBody>
      </p:sp>
      <p:sp>
        <p:nvSpPr>
          <p:cNvPr id="44" name="object 44"/>
          <p:cNvSpPr txBox="1"/>
          <p:nvPr/>
        </p:nvSpPr>
        <p:spPr>
          <a:xfrm>
            <a:off x="335960" y="3815944"/>
            <a:ext cx="3242945" cy="2365391"/>
          </a:xfrm>
          <a:prstGeom prst="rect">
            <a:avLst/>
          </a:prstGeom>
        </p:spPr>
        <p:txBody>
          <a:bodyPr vert="horz" wrap="square" lIns="0" tIns="12700" rIns="0" bIns="0" rtlCol="0">
            <a:spAutoFit/>
          </a:bodyPr>
          <a:lstStyle/>
          <a:p>
            <a:pPr marL="12700" marR="5080" algn="just">
              <a:lnSpc>
                <a:spcPct val="100000"/>
              </a:lnSpc>
              <a:spcBef>
                <a:spcPts val="100"/>
              </a:spcBef>
            </a:pPr>
            <a:r>
              <a:rPr lang="de-DE" sz="750" spc="-30" dirty="0">
                <a:solidFill>
                  <a:srgbClr val="717379"/>
                </a:solidFill>
                <a:latin typeface="Calibri"/>
                <a:cs typeface="Calibri"/>
              </a:rPr>
              <a:t>Um mit diesem Strom zu arbeiten, legen Sie die passive Elektrode (Rückleitung) auf den Arm oder den Rücken des Kunden und die aktive Elektrode auf sein Gesicht. Wenn die Haut mit dem MESOFILLER-Präparat gut befeuchtet ist, arbeiten Sie mit schnellen, kreisenden Bewegungen, um den Bereich zu aktivieren. Achten Sie dabei besonders auf die Bereiche mit mehr Falten.</a:t>
            </a:r>
            <a:r>
              <a:rPr sz="750" spc="-20" dirty="0">
                <a:solidFill>
                  <a:srgbClr val="717379"/>
                </a:solidFill>
                <a:latin typeface="Calibri"/>
                <a:cs typeface="Calibri"/>
              </a:rPr>
              <a:t>.</a:t>
            </a:r>
            <a:endParaRPr sz="750" dirty="0">
              <a:latin typeface="Calibri"/>
              <a:cs typeface="Calibri"/>
            </a:endParaRPr>
          </a:p>
          <a:p>
            <a:pPr marL="12700" algn="just">
              <a:lnSpc>
                <a:spcPts val="1614"/>
              </a:lnSpc>
              <a:spcBef>
                <a:spcPts val="660"/>
              </a:spcBef>
            </a:pPr>
            <a:r>
              <a:rPr sz="1400" spc="30" dirty="0">
                <a:solidFill>
                  <a:srgbClr val="717379"/>
                </a:solidFill>
                <a:latin typeface="Calibri"/>
                <a:cs typeface="Calibri"/>
              </a:rPr>
              <a:t>PHASE </a:t>
            </a:r>
            <a:r>
              <a:rPr sz="1400" spc="5" dirty="0">
                <a:solidFill>
                  <a:srgbClr val="717379"/>
                </a:solidFill>
                <a:latin typeface="Calibri"/>
                <a:cs typeface="Calibri"/>
              </a:rPr>
              <a:t>2 </a:t>
            </a:r>
            <a:r>
              <a:rPr sz="1400" spc="-310" dirty="0">
                <a:solidFill>
                  <a:srgbClr val="717379"/>
                </a:solidFill>
                <a:latin typeface="Calibri"/>
                <a:cs typeface="Calibri"/>
              </a:rPr>
              <a:t>| </a:t>
            </a:r>
            <a:r>
              <a:rPr sz="1000" spc="25" dirty="0">
                <a:solidFill>
                  <a:srgbClr val="828182"/>
                </a:solidFill>
                <a:latin typeface="Tahoma"/>
                <a:cs typeface="Tahoma"/>
              </a:rPr>
              <a:t>HYDROELE</a:t>
            </a:r>
            <a:r>
              <a:rPr lang="de-CH" sz="1000" spc="25" dirty="0">
                <a:solidFill>
                  <a:srgbClr val="828182"/>
                </a:solidFill>
                <a:latin typeface="Tahoma"/>
                <a:cs typeface="Tahoma"/>
              </a:rPr>
              <a:t>K</a:t>
            </a:r>
            <a:r>
              <a:rPr sz="1000" spc="25" dirty="0">
                <a:solidFill>
                  <a:srgbClr val="828182"/>
                </a:solidFill>
                <a:latin typeface="Tahoma"/>
                <a:cs typeface="Tahoma"/>
              </a:rPr>
              <a:t>TROPHORES</a:t>
            </a:r>
            <a:r>
              <a:rPr lang="de-CH" sz="1000" spc="25" dirty="0">
                <a:solidFill>
                  <a:srgbClr val="828182"/>
                </a:solidFill>
                <a:latin typeface="Tahoma"/>
                <a:cs typeface="Tahoma"/>
              </a:rPr>
              <a:t>E</a:t>
            </a:r>
            <a:r>
              <a:rPr sz="1000" spc="-40" dirty="0">
                <a:solidFill>
                  <a:srgbClr val="828182"/>
                </a:solidFill>
                <a:latin typeface="Tahoma"/>
                <a:cs typeface="Tahoma"/>
              </a:rPr>
              <a:t> </a:t>
            </a:r>
            <a:r>
              <a:rPr lang="de-CH" sz="1000" spc="-40" dirty="0">
                <a:solidFill>
                  <a:srgbClr val="828182"/>
                </a:solidFill>
                <a:latin typeface="Tahoma"/>
                <a:cs typeface="Tahoma"/>
              </a:rPr>
              <a:t>STROM</a:t>
            </a:r>
          </a:p>
          <a:p>
            <a:pPr marL="12700" algn="just">
              <a:spcBef>
                <a:spcPts val="660"/>
              </a:spcBef>
            </a:pPr>
            <a:r>
              <a:rPr lang="de-DE" sz="800" spc="-40" dirty="0">
                <a:solidFill>
                  <a:srgbClr val="828182"/>
                </a:solidFill>
                <a:latin typeface="Tahoma"/>
                <a:cs typeface="Tahoma"/>
              </a:rPr>
              <a:t>Während der Rückweg noch auf dem Arm oder Rücken liegt, beginnen Sie, mit diesem zweiten Strom zu arbeiten. Tragen Sie das Produkt bei jedem Stromwechsel erneut auf. Arbeiten Sie mit kreisenden, modellierenden Bewegungen, langsamer als mit dem aktivierenden Strom, um das Eindringen der Wirkstoffe zu verbessern. Kontrollieren Sie die Programmzeiten, um den Strom über das ganze Gesicht zu verteilen.</a:t>
            </a:r>
            <a:endParaRPr lang="de-CH" sz="800" spc="-40" dirty="0">
              <a:solidFill>
                <a:srgbClr val="828182"/>
              </a:solidFill>
              <a:latin typeface="Tahoma"/>
              <a:cs typeface="Tahoma"/>
            </a:endParaRPr>
          </a:p>
          <a:p>
            <a:pPr marL="12700" algn="just">
              <a:lnSpc>
                <a:spcPts val="1614"/>
              </a:lnSpc>
              <a:spcBef>
                <a:spcPts val="660"/>
              </a:spcBef>
            </a:pPr>
            <a:endParaRPr lang="de-DE" sz="1000" spc="-40" dirty="0">
              <a:solidFill>
                <a:srgbClr val="828182"/>
              </a:solidFill>
              <a:latin typeface="Tahoma"/>
              <a:cs typeface="Tahoma"/>
            </a:endParaRPr>
          </a:p>
          <a:p>
            <a:pPr marL="12700" algn="just">
              <a:lnSpc>
                <a:spcPts val="1614"/>
              </a:lnSpc>
              <a:spcBef>
                <a:spcPts val="660"/>
              </a:spcBef>
            </a:pPr>
            <a:endParaRPr lang="de-DE" sz="700" dirty="0">
              <a:cs typeface="Tahoma"/>
            </a:endParaRPr>
          </a:p>
        </p:txBody>
      </p:sp>
      <p:sp>
        <p:nvSpPr>
          <p:cNvPr id="45" name="object 45"/>
          <p:cNvSpPr txBox="1"/>
          <p:nvPr/>
        </p:nvSpPr>
        <p:spPr>
          <a:xfrm>
            <a:off x="347299" y="5491175"/>
            <a:ext cx="783590" cy="238760"/>
          </a:xfrm>
          <a:prstGeom prst="rect">
            <a:avLst/>
          </a:prstGeom>
        </p:spPr>
        <p:txBody>
          <a:bodyPr vert="horz" wrap="square" lIns="0" tIns="12700" rIns="0" bIns="0" rtlCol="0">
            <a:spAutoFit/>
          </a:bodyPr>
          <a:lstStyle/>
          <a:p>
            <a:pPr marL="12700">
              <a:lnSpc>
                <a:spcPct val="100000"/>
              </a:lnSpc>
              <a:spcBef>
                <a:spcPts val="100"/>
              </a:spcBef>
            </a:pPr>
            <a:r>
              <a:rPr sz="1400" spc="30" dirty="0">
                <a:solidFill>
                  <a:srgbClr val="717379"/>
                </a:solidFill>
                <a:latin typeface="Calibri"/>
                <a:cs typeface="Calibri"/>
              </a:rPr>
              <a:t>PHASE </a:t>
            </a:r>
            <a:r>
              <a:rPr sz="1400" spc="5" dirty="0">
                <a:solidFill>
                  <a:srgbClr val="717379"/>
                </a:solidFill>
                <a:latin typeface="Calibri"/>
                <a:cs typeface="Calibri"/>
              </a:rPr>
              <a:t>3</a:t>
            </a:r>
            <a:r>
              <a:rPr sz="1400" spc="270" dirty="0">
                <a:solidFill>
                  <a:srgbClr val="717379"/>
                </a:solidFill>
                <a:latin typeface="Calibri"/>
                <a:cs typeface="Calibri"/>
              </a:rPr>
              <a:t> </a:t>
            </a:r>
            <a:r>
              <a:rPr sz="1400" spc="-310" dirty="0">
                <a:solidFill>
                  <a:srgbClr val="717379"/>
                </a:solidFill>
                <a:latin typeface="Calibri"/>
                <a:cs typeface="Calibri"/>
              </a:rPr>
              <a:t>|</a:t>
            </a:r>
            <a:endParaRPr sz="1400" dirty="0">
              <a:latin typeface="Calibri"/>
              <a:cs typeface="Calibri"/>
            </a:endParaRPr>
          </a:p>
        </p:txBody>
      </p:sp>
      <p:sp>
        <p:nvSpPr>
          <p:cNvPr id="46" name="object 46"/>
          <p:cNvSpPr txBox="1"/>
          <p:nvPr/>
        </p:nvSpPr>
        <p:spPr>
          <a:xfrm>
            <a:off x="1320808" y="5518797"/>
            <a:ext cx="1835150" cy="170560"/>
          </a:xfrm>
          <a:prstGeom prst="rect">
            <a:avLst/>
          </a:prstGeom>
        </p:spPr>
        <p:txBody>
          <a:bodyPr vert="horz" wrap="square" lIns="0" tIns="16510" rIns="0" bIns="0" rtlCol="0">
            <a:spAutoFit/>
          </a:bodyPr>
          <a:lstStyle/>
          <a:p>
            <a:pPr marL="12700">
              <a:lnSpc>
                <a:spcPct val="100000"/>
              </a:lnSpc>
              <a:spcBef>
                <a:spcPts val="130"/>
              </a:spcBef>
            </a:pPr>
            <a:r>
              <a:rPr sz="1000" spc="20" dirty="0">
                <a:solidFill>
                  <a:srgbClr val="828182"/>
                </a:solidFill>
                <a:latin typeface="Tahoma"/>
                <a:cs typeface="Tahoma"/>
              </a:rPr>
              <a:t>ELECTROPORATION</a:t>
            </a:r>
            <a:r>
              <a:rPr sz="1000" spc="-90" dirty="0">
                <a:solidFill>
                  <a:srgbClr val="828182"/>
                </a:solidFill>
                <a:latin typeface="Tahoma"/>
                <a:cs typeface="Tahoma"/>
              </a:rPr>
              <a:t> </a:t>
            </a:r>
            <a:r>
              <a:rPr lang="de-CH" sz="1000" spc="-90" dirty="0">
                <a:solidFill>
                  <a:srgbClr val="828182"/>
                </a:solidFill>
                <a:latin typeface="Tahoma"/>
                <a:cs typeface="Tahoma"/>
              </a:rPr>
              <a:t>STROM</a:t>
            </a:r>
            <a:endParaRPr sz="1000" dirty="0">
              <a:latin typeface="Tahoma"/>
              <a:cs typeface="Tahoma"/>
            </a:endParaRPr>
          </a:p>
        </p:txBody>
      </p:sp>
      <p:sp>
        <p:nvSpPr>
          <p:cNvPr id="47" name="object 47"/>
          <p:cNvSpPr txBox="1"/>
          <p:nvPr/>
        </p:nvSpPr>
        <p:spPr>
          <a:xfrm>
            <a:off x="335960" y="5699268"/>
            <a:ext cx="3225165" cy="1179810"/>
          </a:xfrm>
          <a:prstGeom prst="rect">
            <a:avLst/>
          </a:prstGeom>
        </p:spPr>
        <p:txBody>
          <a:bodyPr vert="horz" wrap="square" lIns="0" tIns="12700" rIns="0" bIns="0" rtlCol="0">
            <a:spAutoFit/>
          </a:bodyPr>
          <a:lstStyle/>
          <a:p>
            <a:pPr marL="12700" marR="5080" algn="just">
              <a:lnSpc>
                <a:spcPct val="100000"/>
              </a:lnSpc>
              <a:spcBef>
                <a:spcPts val="100"/>
              </a:spcBef>
            </a:pPr>
            <a:r>
              <a:rPr lang="de-DE" sz="750" spc="5" dirty="0">
                <a:solidFill>
                  <a:srgbClr val="717379"/>
                </a:solidFill>
                <a:latin typeface="Calibri"/>
                <a:cs typeface="Calibri"/>
              </a:rPr>
              <a:t>Die Gegenelektrode ist für diesen Strom nicht erforderlich. Bringen Sie eine weitere Menge des Produkts auf, die wir jetzt fertigstellen sollten, und arbeiten Sie mit langen, langsamen Bewegungen.  Steuern Sie die Zeiten so, dass Sie symmetrisch arbeiten.</a:t>
            </a:r>
            <a:r>
              <a:rPr sz="750" dirty="0">
                <a:solidFill>
                  <a:srgbClr val="717379"/>
                </a:solidFill>
                <a:latin typeface="Calibri"/>
                <a:cs typeface="Calibri"/>
              </a:rPr>
              <a:t>.</a:t>
            </a:r>
            <a:endParaRPr sz="750" dirty="0">
              <a:latin typeface="Calibri"/>
              <a:cs typeface="Calibri"/>
            </a:endParaRPr>
          </a:p>
          <a:p>
            <a:pPr marL="12700" algn="just">
              <a:lnSpc>
                <a:spcPts val="1614"/>
              </a:lnSpc>
              <a:spcBef>
                <a:spcPts val="710"/>
              </a:spcBef>
            </a:pPr>
            <a:r>
              <a:rPr sz="1400" spc="30" dirty="0">
                <a:solidFill>
                  <a:srgbClr val="717379"/>
                </a:solidFill>
                <a:latin typeface="Calibri"/>
                <a:cs typeface="Calibri"/>
              </a:rPr>
              <a:t>PHASE </a:t>
            </a:r>
            <a:r>
              <a:rPr sz="1400" spc="5" dirty="0">
                <a:solidFill>
                  <a:srgbClr val="717379"/>
                </a:solidFill>
                <a:latin typeface="Calibri"/>
                <a:cs typeface="Calibri"/>
              </a:rPr>
              <a:t>4  </a:t>
            </a:r>
            <a:r>
              <a:rPr sz="1400" spc="-310" dirty="0">
                <a:solidFill>
                  <a:srgbClr val="717379"/>
                </a:solidFill>
                <a:latin typeface="Calibri"/>
                <a:cs typeface="Calibri"/>
              </a:rPr>
              <a:t>|                                                                                                                     </a:t>
            </a:r>
            <a:r>
              <a:rPr lang="de-CH" sz="1400" spc="-310" dirty="0">
                <a:solidFill>
                  <a:srgbClr val="717379"/>
                </a:solidFill>
                <a:latin typeface="Calibri"/>
                <a:cs typeface="Calibri"/>
              </a:rPr>
              <a:t>KK</a:t>
            </a:r>
            <a:r>
              <a:rPr sz="1000" spc="25" dirty="0">
                <a:solidFill>
                  <a:srgbClr val="828182"/>
                </a:solidFill>
                <a:latin typeface="Tahoma"/>
                <a:cs typeface="Tahoma"/>
              </a:rPr>
              <a:t>RYOPHORES</a:t>
            </a:r>
            <a:r>
              <a:rPr lang="de-CH" sz="1000" spc="25" dirty="0">
                <a:solidFill>
                  <a:srgbClr val="828182"/>
                </a:solidFill>
                <a:latin typeface="Tahoma"/>
                <a:cs typeface="Tahoma"/>
              </a:rPr>
              <a:t>E</a:t>
            </a:r>
            <a:endParaRPr sz="1000" dirty="0">
              <a:latin typeface="Tahoma"/>
              <a:cs typeface="Tahoma"/>
            </a:endParaRPr>
          </a:p>
          <a:p>
            <a:pPr marL="12700" algn="just">
              <a:lnSpc>
                <a:spcPts val="835"/>
              </a:lnSpc>
            </a:pPr>
            <a:r>
              <a:rPr lang="de-DE" sz="750" spc="10" dirty="0">
                <a:solidFill>
                  <a:srgbClr val="717379"/>
                </a:solidFill>
                <a:latin typeface="Calibri"/>
                <a:cs typeface="Calibri"/>
              </a:rPr>
              <a:t>Wechseln Sie zu dem speziellen Spatel. Die Striche mit diesem neuen Strom sind langsam, mit</a:t>
            </a:r>
          </a:p>
          <a:p>
            <a:pPr marL="12700" algn="just">
              <a:lnSpc>
                <a:spcPts val="835"/>
              </a:lnSpc>
            </a:pPr>
            <a:r>
              <a:rPr lang="de-DE" sz="750" spc="10" dirty="0">
                <a:solidFill>
                  <a:srgbClr val="717379"/>
                </a:solidFill>
                <a:latin typeface="Calibri"/>
                <a:cs typeface="Calibri"/>
              </a:rPr>
              <a:t>mit leichtem Druck und immer in Richtung nach oben.</a:t>
            </a:r>
          </a:p>
          <a:p>
            <a:pPr marL="12700" algn="just">
              <a:lnSpc>
                <a:spcPts val="835"/>
              </a:lnSpc>
            </a:pPr>
            <a:endParaRPr sz="750" dirty="0">
              <a:latin typeface="Calibri"/>
              <a:cs typeface="Calibri"/>
            </a:endParaRPr>
          </a:p>
        </p:txBody>
      </p:sp>
      <p:sp>
        <p:nvSpPr>
          <p:cNvPr id="48" name="object 48"/>
          <p:cNvSpPr txBox="1"/>
          <p:nvPr/>
        </p:nvSpPr>
        <p:spPr>
          <a:xfrm>
            <a:off x="347299" y="3255534"/>
            <a:ext cx="3218815" cy="243656"/>
          </a:xfrm>
          <a:prstGeom prst="rect">
            <a:avLst/>
          </a:prstGeom>
        </p:spPr>
        <p:txBody>
          <a:bodyPr vert="horz" wrap="square" lIns="0" tIns="12700" rIns="0" bIns="0" rtlCol="0">
            <a:spAutoFit/>
          </a:bodyPr>
          <a:lstStyle/>
          <a:p>
            <a:pPr marL="12700" marR="5080">
              <a:lnSpc>
                <a:spcPct val="100000"/>
              </a:lnSpc>
              <a:spcBef>
                <a:spcPts val="100"/>
              </a:spcBef>
            </a:pPr>
            <a:r>
              <a:rPr lang="de-DE" sz="750" spc="-5" dirty="0">
                <a:solidFill>
                  <a:srgbClr val="717379"/>
                </a:solidFill>
                <a:latin typeface="Calibri"/>
                <a:cs typeface="Calibri"/>
              </a:rPr>
              <a:t>Mischen Sie in einer kleinen Schale zweieinhalb Esslöffel TRANSPORTATION GEL mit 4 ml KONZENTRAT, das Sie mit der Spritze abmessen.</a:t>
            </a:r>
            <a:r>
              <a:rPr lang="en-US" sz="750" dirty="0">
                <a:solidFill>
                  <a:srgbClr val="717379"/>
                </a:solidFill>
                <a:latin typeface="Calibri"/>
                <a:cs typeface="Calibri"/>
              </a:rPr>
              <a:t>.</a:t>
            </a:r>
            <a:endParaRPr lang="en-US" sz="750" dirty="0">
              <a:latin typeface="Calibri"/>
              <a:cs typeface="Calibri"/>
            </a:endParaRPr>
          </a:p>
        </p:txBody>
      </p:sp>
      <p:sp>
        <p:nvSpPr>
          <p:cNvPr id="49" name="object 49"/>
          <p:cNvSpPr txBox="1"/>
          <p:nvPr/>
        </p:nvSpPr>
        <p:spPr>
          <a:xfrm>
            <a:off x="5418366" y="2721597"/>
            <a:ext cx="3220720" cy="162865"/>
          </a:xfrm>
          <a:prstGeom prst="rect">
            <a:avLst/>
          </a:prstGeom>
          <a:solidFill>
            <a:srgbClr val="F29BB8"/>
          </a:solidFill>
        </p:spPr>
        <p:txBody>
          <a:bodyPr vert="horz" wrap="square" lIns="0" tIns="8890" rIns="0" bIns="0" rtlCol="0">
            <a:spAutoFit/>
          </a:bodyPr>
          <a:lstStyle/>
          <a:p>
            <a:pPr marL="63500">
              <a:lnSpc>
                <a:spcPct val="100000"/>
              </a:lnSpc>
              <a:spcBef>
                <a:spcPts val="70"/>
              </a:spcBef>
            </a:pPr>
            <a:r>
              <a:rPr sz="1000" spc="-30" dirty="0">
                <a:solidFill>
                  <a:srgbClr val="FFFFFF"/>
                </a:solidFill>
                <a:latin typeface="Tahoma"/>
                <a:cs typeface="Tahoma"/>
              </a:rPr>
              <a:t>SPECIFI</a:t>
            </a:r>
            <a:r>
              <a:rPr lang="de-CH" sz="1000" spc="-30" dirty="0">
                <a:solidFill>
                  <a:srgbClr val="FFFFFF"/>
                </a:solidFill>
                <a:latin typeface="Tahoma"/>
                <a:cs typeface="Tahoma"/>
              </a:rPr>
              <a:t>SCHE </a:t>
            </a:r>
            <a:r>
              <a:rPr sz="1000" spc="-180" dirty="0">
                <a:solidFill>
                  <a:srgbClr val="FFFFFF"/>
                </a:solidFill>
                <a:latin typeface="Tahoma"/>
                <a:cs typeface="Tahoma"/>
              </a:rPr>
              <a:t> </a:t>
            </a:r>
            <a:r>
              <a:rPr sz="1000" spc="-35" dirty="0">
                <a:solidFill>
                  <a:srgbClr val="FFFFFF"/>
                </a:solidFill>
                <a:latin typeface="Tahoma"/>
                <a:cs typeface="Tahoma"/>
              </a:rPr>
              <a:t>FILLING/VOLUME</a:t>
            </a:r>
            <a:r>
              <a:rPr lang="de-CH" sz="1000" spc="-35" dirty="0">
                <a:solidFill>
                  <a:srgbClr val="FFFFFF"/>
                </a:solidFill>
                <a:latin typeface="+mj-lt"/>
                <a:cs typeface="Tahoma"/>
              </a:rPr>
              <a:t>N</a:t>
            </a:r>
            <a:r>
              <a:rPr sz="1000" spc="-175" dirty="0">
                <a:solidFill>
                  <a:srgbClr val="FFFFFF"/>
                </a:solidFill>
                <a:latin typeface="+mj-lt"/>
                <a:cs typeface="Tahoma"/>
              </a:rPr>
              <a:t> </a:t>
            </a:r>
            <a:r>
              <a:rPr lang="de-CH" sz="1000" spc="-175" dirty="0">
                <a:solidFill>
                  <a:srgbClr val="FFFFFF"/>
                </a:solidFill>
                <a:latin typeface="+mj-lt"/>
                <a:cs typeface="Tahoma"/>
              </a:rPr>
              <a:t>     BEHANDLUNG</a:t>
            </a:r>
            <a:endParaRPr sz="1000" dirty="0">
              <a:latin typeface="+mj-lt"/>
              <a:cs typeface="Tahoma"/>
            </a:endParaRPr>
          </a:p>
        </p:txBody>
      </p:sp>
      <p:sp>
        <p:nvSpPr>
          <p:cNvPr id="50" name="object 50"/>
          <p:cNvSpPr txBox="1"/>
          <p:nvPr/>
        </p:nvSpPr>
        <p:spPr>
          <a:xfrm>
            <a:off x="5435149" y="5396129"/>
            <a:ext cx="3198281" cy="1449115"/>
          </a:xfrm>
          <a:prstGeom prst="rect">
            <a:avLst/>
          </a:prstGeom>
        </p:spPr>
        <p:txBody>
          <a:bodyPr vert="horz" wrap="square" lIns="0" tIns="12700" rIns="0" bIns="0" rtlCol="0">
            <a:spAutoFit/>
          </a:bodyPr>
          <a:lstStyle/>
          <a:p>
            <a:pPr marL="12700" algn="just">
              <a:lnSpc>
                <a:spcPts val="1614"/>
              </a:lnSpc>
              <a:spcBef>
                <a:spcPts val="100"/>
              </a:spcBef>
            </a:pPr>
            <a:r>
              <a:rPr sz="1400" spc="30" dirty="0">
                <a:solidFill>
                  <a:srgbClr val="717379"/>
                </a:solidFill>
                <a:latin typeface="Calibri"/>
                <a:cs typeface="Calibri"/>
              </a:rPr>
              <a:t>PHASE </a:t>
            </a:r>
            <a:r>
              <a:rPr sz="1400" spc="5" dirty="0">
                <a:solidFill>
                  <a:srgbClr val="717379"/>
                </a:solidFill>
                <a:latin typeface="Calibri"/>
                <a:cs typeface="Calibri"/>
              </a:rPr>
              <a:t>3 </a:t>
            </a:r>
            <a:r>
              <a:rPr sz="1400" spc="-310" dirty="0">
                <a:solidFill>
                  <a:srgbClr val="717379"/>
                </a:solidFill>
                <a:latin typeface="Calibri"/>
                <a:cs typeface="Calibri"/>
              </a:rPr>
              <a:t>| </a:t>
            </a:r>
            <a:r>
              <a:rPr sz="1000" spc="20" dirty="0">
                <a:solidFill>
                  <a:srgbClr val="828182"/>
                </a:solidFill>
                <a:latin typeface="Tahoma"/>
                <a:cs typeface="Tahoma"/>
              </a:rPr>
              <a:t>ELECTROPORATION</a:t>
            </a:r>
            <a:r>
              <a:rPr sz="1000" spc="-25" dirty="0">
                <a:solidFill>
                  <a:srgbClr val="828182"/>
                </a:solidFill>
                <a:latin typeface="Tahoma"/>
                <a:cs typeface="Tahoma"/>
              </a:rPr>
              <a:t> </a:t>
            </a:r>
            <a:r>
              <a:rPr lang="de-CH" sz="1000" spc="-25" dirty="0">
                <a:solidFill>
                  <a:srgbClr val="828182"/>
                </a:solidFill>
                <a:latin typeface="Tahoma"/>
                <a:cs typeface="Tahoma"/>
              </a:rPr>
              <a:t>STROM</a:t>
            </a:r>
            <a:endParaRPr sz="1000" dirty="0">
              <a:latin typeface="Tahoma"/>
              <a:cs typeface="Tahoma"/>
            </a:endParaRPr>
          </a:p>
          <a:p>
            <a:pPr marL="12700" algn="just">
              <a:lnSpc>
                <a:spcPts val="835"/>
              </a:lnSpc>
            </a:pPr>
            <a:r>
              <a:rPr lang="de-DE" sz="750" spc="5" dirty="0">
                <a:solidFill>
                  <a:srgbClr val="717379"/>
                </a:solidFill>
                <a:latin typeface="Calibri"/>
                <a:cs typeface="Calibri"/>
              </a:rPr>
              <a:t>Die Gegenelektrode wird für diesen Strom nicht benötigt. Füllen Sie eine weitere Menge des</a:t>
            </a:r>
          </a:p>
          <a:p>
            <a:pPr marL="12700" algn="just">
              <a:lnSpc>
                <a:spcPts val="835"/>
              </a:lnSpc>
            </a:pPr>
            <a:r>
              <a:rPr lang="de-DE" sz="750" spc="5" dirty="0">
                <a:solidFill>
                  <a:srgbClr val="717379"/>
                </a:solidFill>
                <a:latin typeface="Calibri"/>
                <a:cs typeface="Calibri"/>
              </a:rPr>
              <a:t>Produkt auf, das wir jetzt zu Ende bringen sollten, und arbeiten Sie mit langen, langsamen Bewegungen.  Verteilen Sie die Zeit gezielt auf den zu verbessernden Bereich. Achten Sie weiterhin besonders auf die Bereiche, die Volumen benötigen.</a:t>
            </a:r>
          </a:p>
          <a:p>
            <a:pPr marL="12700" algn="just">
              <a:lnSpc>
                <a:spcPts val="835"/>
              </a:lnSpc>
            </a:pPr>
            <a:endParaRPr lang="de-DE" sz="750" spc="5" dirty="0">
              <a:solidFill>
                <a:srgbClr val="717379"/>
              </a:solidFill>
              <a:latin typeface="Calibri"/>
              <a:cs typeface="Calibri"/>
            </a:endParaRPr>
          </a:p>
          <a:p>
            <a:pPr marL="12700" algn="just">
              <a:lnSpc>
                <a:spcPts val="835"/>
              </a:lnSpc>
            </a:pPr>
            <a:r>
              <a:rPr sz="1400" spc="30" dirty="0">
                <a:solidFill>
                  <a:srgbClr val="717379"/>
                </a:solidFill>
                <a:latin typeface="Calibri"/>
                <a:cs typeface="Calibri"/>
              </a:rPr>
              <a:t>PHASE </a:t>
            </a:r>
            <a:r>
              <a:rPr sz="1400" spc="5" dirty="0">
                <a:solidFill>
                  <a:srgbClr val="717379"/>
                </a:solidFill>
                <a:latin typeface="Calibri"/>
                <a:cs typeface="Calibri"/>
              </a:rPr>
              <a:t>4 </a:t>
            </a:r>
            <a:r>
              <a:rPr sz="1400" spc="-310" dirty="0">
                <a:solidFill>
                  <a:srgbClr val="717379"/>
                </a:solidFill>
                <a:latin typeface="Calibri"/>
                <a:cs typeface="Calibri"/>
              </a:rPr>
              <a:t>| </a:t>
            </a:r>
            <a:r>
              <a:rPr lang="de-CH" sz="1400" spc="-310" dirty="0">
                <a:solidFill>
                  <a:srgbClr val="717379"/>
                </a:solidFill>
                <a:latin typeface="Calibri"/>
                <a:cs typeface="Calibri"/>
              </a:rPr>
              <a:t>K</a:t>
            </a:r>
            <a:r>
              <a:rPr sz="1000" spc="25" dirty="0">
                <a:solidFill>
                  <a:srgbClr val="828182"/>
                </a:solidFill>
                <a:latin typeface="Tahoma"/>
                <a:cs typeface="Tahoma"/>
              </a:rPr>
              <a:t>RYOPHORES</a:t>
            </a:r>
            <a:r>
              <a:rPr lang="de-CH" sz="1000" spc="25" dirty="0">
                <a:solidFill>
                  <a:srgbClr val="828182"/>
                </a:solidFill>
                <a:latin typeface="Tahoma"/>
                <a:cs typeface="Tahoma"/>
              </a:rPr>
              <a:t>E</a:t>
            </a:r>
            <a:endParaRPr sz="1000" dirty="0">
              <a:latin typeface="Tahoma"/>
              <a:cs typeface="Tahoma"/>
            </a:endParaRPr>
          </a:p>
          <a:p>
            <a:pPr marL="12700" algn="just">
              <a:lnSpc>
                <a:spcPts val="835"/>
              </a:lnSpc>
            </a:pPr>
            <a:endParaRPr lang="de-DE" sz="750" spc="25" dirty="0">
              <a:solidFill>
                <a:srgbClr val="717379"/>
              </a:solidFill>
              <a:latin typeface="Calibri"/>
              <a:cs typeface="Calibri"/>
            </a:endParaRPr>
          </a:p>
          <a:p>
            <a:pPr marL="12700" algn="just">
              <a:lnSpc>
                <a:spcPts val="835"/>
              </a:lnSpc>
            </a:pPr>
            <a:r>
              <a:rPr lang="de-DE" sz="750" spc="25" dirty="0">
                <a:solidFill>
                  <a:srgbClr val="717379"/>
                </a:solidFill>
                <a:latin typeface="Calibri"/>
                <a:cs typeface="Calibri"/>
              </a:rPr>
              <a:t>Wechseln Sie zu dem speziellen Spatel. Die Striche mit diesem neuen Strom sind langsam,</a:t>
            </a:r>
          </a:p>
          <a:p>
            <a:pPr marL="12700" algn="just">
              <a:lnSpc>
                <a:spcPts val="835"/>
              </a:lnSpc>
            </a:pPr>
            <a:r>
              <a:rPr lang="de-DE" sz="750" spc="25" dirty="0">
                <a:solidFill>
                  <a:srgbClr val="717379"/>
                </a:solidFill>
                <a:latin typeface="Calibri"/>
                <a:cs typeface="Calibri"/>
              </a:rPr>
              <a:t>mit leichtem Druck und immer nach oben gerichtet.</a:t>
            </a:r>
            <a:endParaRPr sz="750" dirty="0">
              <a:latin typeface="Calibri"/>
              <a:cs typeface="Calibri"/>
            </a:endParaRPr>
          </a:p>
        </p:txBody>
      </p:sp>
      <p:sp>
        <p:nvSpPr>
          <p:cNvPr id="51" name="object 51"/>
          <p:cNvSpPr txBox="1"/>
          <p:nvPr/>
        </p:nvSpPr>
        <p:spPr>
          <a:xfrm>
            <a:off x="5435149" y="2867815"/>
            <a:ext cx="3242945" cy="2658420"/>
          </a:xfrm>
          <a:prstGeom prst="rect">
            <a:avLst/>
          </a:prstGeom>
        </p:spPr>
        <p:txBody>
          <a:bodyPr vert="horz" wrap="square" lIns="0" tIns="41910" rIns="0" bIns="0" rtlCol="0">
            <a:spAutoFit/>
          </a:bodyPr>
          <a:lstStyle/>
          <a:p>
            <a:pPr marL="23495">
              <a:lnSpc>
                <a:spcPct val="100000"/>
              </a:lnSpc>
              <a:spcBef>
                <a:spcPts val="330"/>
              </a:spcBef>
            </a:pPr>
            <a:r>
              <a:rPr lang="de-DE" sz="750" b="1" spc="-35" dirty="0">
                <a:solidFill>
                  <a:srgbClr val="717379"/>
                </a:solidFill>
                <a:latin typeface="Trebuchet MS"/>
                <a:cs typeface="Trebuchet MS"/>
              </a:rPr>
              <a:t>Wählen Sie aus:</a:t>
            </a:r>
          </a:p>
          <a:p>
            <a:pPr marL="23495">
              <a:lnSpc>
                <a:spcPct val="100000"/>
              </a:lnSpc>
              <a:spcBef>
                <a:spcPts val="330"/>
              </a:spcBef>
            </a:pPr>
            <a:r>
              <a:rPr lang="de-DE" sz="750" b="1" spc="-35" dirty="0">
                <a:solidFill>
                  <a:srgbClr val="717379"/>
                </a:solidFill>
                <a:latin typeface="Trebuchet MS"/>
                <a:cs typeface="Trebuchet MS"/>
              </a:rPr>
              <a:t>LOKALISIERTES GESICHTSPROGRAMM A - SPEZIFISCHES GESICHTSPROGRAMM A</a:t>
            </a:r>
          </a:p>
          <a:p>
            <a:pPr marL="23495">
              <a:lnSpc>
                <a:spcPct val="100000"/>
              </a:lnSpc>
              <a:spcBef>
                <a:spcPts val="330"/>
              </a:spcBef>
            </a:pPr>
            <a:r>
              <a:rPr lang="de-DE" sz="750" b="1" spc="-35" dirty="0">
                <a:solidFill>
                  <a:srgbClr val="717379"/>
                </a:solidFill>
                <a:latin typeface="Trebuchet MS"/>
                <a:cs typeface="Trebuchet MS"/>
              </a:rPr>
              <a:t>Mischen Sie in einer kleinen Schale zweieinhalb Esslöffel TRANSPORTATION GEL mit 4 ml KONZENTRAT, das Sie mit der Spritze abmessen.</a:t>
            </a:r>
          </a:p>
          <a:p>
            <a:pPr marL="23495">
              <a:lnSpc>
                <a:spcPct val="100000"/>
              </a:lnSpc>
              <a:spcBef>
                <a:spcPts val="330"/>
              </a:spcBef>
            </a:pPr>
            <a:r>
              <a:rPr lang="de-DE" sz="750" b="1" spc="-35" dirty="0">
                <a:solidFill>
                  <a:srgbClr val="717379"/>
                </a:solidFill>
                <a:latin typeface="Trebuchet MS"/>
                <a:cs typeface="Trebuchet MS"/>
              </a:rPr>
              <a:t>PHASE 1 | AKTIVIERUNGSSTROM</a:t>
            </a:r>
          </a:p>
          <a:p>
            <a:pPr marL="23495">
              <a:lnSpc>
                <a:spcPct val="100000"/>
              </a:lnSpc>
              <a:spcBef>
                <a:spcPts val="330"/>
              </a:spcBef>
            </a:pPr>
            <a:r>
              <a:rPr lang="de-DE" sz="750" b="1" spc="-35" dirty="0">
                <a:solidFill>
                  <a:srgbClr val="717379"/>
                </a:solidFill>
                <a:latin typeface="Trebuchet MS"/>
                <a:cs typeface="Trebuchet MS"/>
              </a:rPr>
              <a:t>Um diesen Strom zu wirken, legen Sie die passive Elektrode (Rückweg) auf den Arm oder Rücken des Kunden</a:t>
            </a:r>
          </a:p>
          <a:p>
            <a:pPr marL="23495">
              <a:lnSpc>
                <a:spcPct val="100000"/>
              </a:lnSpc>
              <a:spcBef>
                <a:spcPts val="330"/>
              </a:spcBef>
            </a:pPr>
            <a:r>
              <a:rPr lang="de-DE" sz="750" b="1" spc="-35" dirty="0">
                <a:solidFill>
                  <a:srgbClr val="717379"/>
                </a:solidFill>
                <a:latin typeface="Trebuchet MS"/>
                <a:cs typeface="Trebuchet MS"/>
              </a:rPr>
              <a:t>Arm oder Rücken und die aktive Elektrode auf dem Gesicht des Kunden. Die mit dem MESOFILLER-Präparat gut befeuchtete Haut mit schnellen, kreisenden Bewegungen über den zu behandelnden Bereich führen.</a:t>
            </a:r>
          </a:p>
          <a:p>
            <a:pPr marL="23495">
              <a:lnSpc>
                <a:spcPct val="100000"/>
              </a:lnSpc>
              <a:spcBef>
                <a:spcPts val="330"/>
              </a:spcBef>
            </a:pPr>
            <a:r>
              <a:rPr lang="de-DE" sz="750" b="1" spc="-35" dirty="0">
                <a:solidFill>
                  <a:srgbClr val="717379"/>
                </a:solidFill>
                <a:latin typeface="Trebuchet MS"/>
                <a:cs typeface="Trebuchet MS"/>
              </a:rPr>
              <a:t>PHASE 2 | HYDROELEKTROPHORESE-STROM</a:t>
            </a:r>
          </a:p>
          <a:p>
            <a:pPr marL="23495">
              <a:lnSpc>
                <a:spcPct val="100000"/>
              </a:lnSpc>
              <a:spcBef>
                <a:spcPts val="330"/>
              </a:spcBef>
            </a:pPr>
            <a:r>
              <a:rPr lang="de-DE" sz="750" b="1" spc="-35" dirty="0">
                <a:solidFill>
                  <a:srgbClr val="717379"/>
                </a:solidFill>
                <a:latin typeface="Trebuchet MS"/>
                <a:cs typeface="Trebuchet MS"/>
              </a:rPr>
              <a:t>Während der Rückstrom noch auf dem Arm oder dem Rücken liegt, beginnen Sie mit dem zweiten Strom zu arbeiten.</a:t>
            </a:r>
          </a:p>
          <a:p>
            <a:pPr marL="23495">
              <a:lnSpc>
                <a:spcPct val="100000"/>
              </a:lnSpc>
              <a:spcBef>
                <a:spcPts val="330"/>
              </a:spcBef>
            </a:pPr>
            <a:r>
              <a:rPr lang="de-DE" sz="750" b="1" spc="-35" dirty="0">
                <a:solidFill>
                  <a:srgbClr val="717379"/>
                </a:solidFill>
                <a:latin typeface="Trebuchet MS"/>
                <a:cs typeface="Trebuchet MS"/>
              </a:rPr>
              <a:t>Tragen Sie das Produkt bei jedem Stromwechsel erneut auf. Arbeiten Sie mit kreisenden, modellierenden Bewegungen, langsamer als mit dem aktivierenden Strom, um die Penetration der Wirkstoffe zu verbessern. Steuern Sie die Zeiten so, dass die Behandlungszonen gleichmäßig bearbeitet werden. Es handelt sich um eine lokale Behandlung; konzentrieren Sie Ihre Arbeit auf die Bereiche, die Volumen benötigen.</a:t>
            </a:r>
          </a:p>
          <a:p>
            <a:pPr marL="12700" marR="5080" algn="just">
              <a:lnSpc>
                <a:spcPct val="100000"/>
              </a:lnSpc>
            </a:pPr>
            <a:endParaRPr sz="750" dirty="0">
              <a:latin typeface="Calibri"/>
              <a:cs typeface="Calibri"/>
            </a:endParaRPr>
          </a:p>
        </p:txBody>
      </p:sp>
      <p:sp>
        <p:nvSpPr>
          <p:cNvPr id="52" name="object 52"/>
          <p:cNvSpPr/>
          <p:nvPr/>
        </p:nvSpPr>
        <p:spPr>
          <a:xfrm>
            <a:off x="8922754" y="906075"/>
            <a:ext cx="1406245" cy="233959"/>
          </a:xfrm>
          <a:prstGeom prst="rect">
            <a:avLst/>
          </a:prstGeom>
          <a:blipFill>
            <a:blip r:embed="rId14" cstate="print"/>
            <a:stretch>
              <a:fillRect/>
            </a:stretch>
          </a:blipFill>
        </p:spPr>
        <p:txBody>
          <a:bodyPr wrap="square" lIns="0" tIns="0" rIns="0" bIns="0" rtlCol="0"/>
          <a:lstStyle/>
          <a:p>
            <a:endParaRPr/>
          </a:p>
        </p:txBody>
      </p:sp>
      <p:sp>
        <p:nvSpPr>
          <p:cNvPr id="53" name="object 53"/>
          <p:cNvSpPr/>
          <p:nvPr/>
        </p:nvSpPr>
        <p:spPr>
          <a:xfrm>
            <a:off x="350198" y="6649305"/>
            <a:ext cx="8279130" cy="0"/>
          </a:xfrm>
          <a:custGeom>
            <a:avLst/>
            <a:gdLst/>
            <a:ahLst/>
            <a:cxnLst/>
            <a:rect l="l" t="t" r="r" b="b"/>
            <a:pathLst>
              <a:path w="8279130">
                <a:moveTo>
                  <a:pt x="0" y="0"/>
                </a:moveTo>
                <a:lnTo>
                  <a:pt x="8279003" y="0"/>
                </a:lnTo>
              </a:path>
            </a:pathLst>
          </a:custGeom>
          <a:ln w="3175">
            <a:solidFill>
              <a:srgbClr val="717379"/>
            </a:solidFill>
          </a:ln>
        </p:spPr>
        <p:txBody>
          <a:bodyPr wrap="square" lIns="0" tIns="0" rIns="0" bIns="0" rtlCol="0"/>
          <a:lstStyle/>
          <a:p>
            <a:endParaRPr/>
          </a:p>
        </p:txBody>
      </p:sp>
      <p:sp>
        <p:nvSpPr>
          <p:cNvPr id="54" name="object 54"/>
          <p:cNvSpPr txBox="1"/>
          <p:nvPr/>
        </p:nvSpPr>
        <p:spPr>
          <a:xfrm>
            <a:off x="324002" y="6901108"/>
            <a:ext cx="5001260" cy="593752"/>
          </a:xfrm>
          <a:prstGeom prst="rect">
            <a:avLst/>
          </a:prstGeom>
        </p:spPr>
        <p:txBody>
          <a:bodyPr vert="horz" wrap="square" lIns="0" tIns="16510" rIns="0" bIns="0" rtlCol="0">
            <a:spAutoFit/>
          </a:bodyPr>
          <a:lstStyle/>
          <a:p>
            <a:pPr marL="12700">
              <a:lnSpc>
                <a:spcPct val="100000"/>
              </a:lnSpc>
              <a:spcBef>
                <a:spcPts val="130"/>
              </a:spcBef>
            </a:pPr>
            <a:r>
              <a:rPr lang="de-CH" sz="1000" spc="30" dirty="0">
                <a:solidFill>
                  <a:srgbClr val="828182"/>
                </a:solidFill>
                <a:latin typeface="Tahoma"/>
                <a:cs typeface="Tahoma"/>
              </a:rPr>
              <a:t>ABSCHLUSS</a:t>
            </a:r>
            <a:endParaRPr sz="1000" dirty="0">
              <a:latin typeface="Tahoma"/>
              <a:cs typeface="Tahoma"/>
            </a:endParaRPr>
          </a:p>
          <a:p>
            <a:pPr marL="32384" marR="5080">
              <a:lnSpc>
                <a:spcPct val="100000"/>
              </a:lnSpc>
              <a:spcBef>
                <a:spcPts val="590"/>
              </a:spcBef>
            </a:pPr>
            <a:r>
              <a:rPr lang="de-DE" sz="750" dirty="0">
                <a:solidFill>
                  <a:srgbClr val="717379"/>
                </a:solidFill>
                <a:latin typeface="Calibri"/>
                <a:cs typeface="Calibri"/>
              </a:rPr>
              <a:t>Schließen Sie die Behandlung ab, indem Sie das überschüssige Gel aus dem Bereich entfernen oder eine Maske vom Typ </a:t>
            </a:r>
            <a:r>
              <a:rPr lang="de-DE" sz="750" dirty="0" err="1">
                <a:solidFill>
                  <a:srgbClr val="717379"/>
                </a:solidFill>
                <a:latin typeface="Calibri"/>
                <a:cs typeface="Calibri"/>
              </a:rPr>
              <a:t>Algymask</a:t>
            </a:r>
            <a:r>
              <a:rPr lang="de-DE" sz="750" dirty="0">
                <a:solidFill>
                  <a:srgbClr val="717379"/>
                </a:solidFill>
                <a:latin typeface="Calibri"/>
                <a:cs typeface="Calibri"/>
              </a:rPr>
              <a:t> auflegen (empfohlene Option). Schließen Sie die Behandlung mit einer für den Hauttyp des Kunden geeigneten Creme ab.</a:t>
            </a:r>
            <a:endParaRPr sz="75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1138</Words>
  <Application>Microsoft Office PowerPoint</Application>
  <PresentationFormat>Benutzerdefiniert</PresentationFormat>
  <Paragraphs>91</Paragraphs>
  <Slides>2</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Calibri</vt:lpstr>
      <vt:lpstr>Lucida Sans</vt:lpstr>
      <vt:lpstr>Tahoma</vt:lpstr>
      <vt:lpstr>Times New Roman</vt:lpstr>
      <vt:lpstr>Trebuchet MS</vt:lpstr>
      <vt:lpstr>Office Theme</vt:lpstr>
      <vt:lpstr>MESOFILLER</vt:lpstr>
      <vt:lpstr>MESOFILLER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MESOFILLER</dc:title>
  <cp:lastModifiedBy>Nicole Martin</cp:lastModifiedBy>
  <cp:revision>1</cp:revision>
  <dcterms:created xsi:type="dcterms:W3CDTF">2022-02-27T15:39:21Z</dcterms:created>
  <dcterms:modified xsi:type="dcterms:W3CDTF">2022-02-27T16:20:02Z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2017-09-14T00:00:00Z</vt:filetime>
  </property>
  <property fmtid="{D5CDD505-2E9C-101B-9397-08002B2CF9AE}" pid="3" name="Creator">
    <vt:lpwstr>Adobe InDesign CC 2017 (Windows)</vt:lpwstr>
  </property>
  <property fmtid="{D5CDD505-2E9C-101B-9397-08002B2CF9AE}" pid="4" name="LastSaved">
    <vt:filetime>2022-02-27T00:00:00Z</vt:filetime>
  </property>
</Properties>
</file>