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265" r:id="rId2"/>
    <p:sldId id="292" r:id="rId3"/>
    <p:sldId id="306" r:id="rId4"/>
    <p:sldId id="263" r:id="rId5"/>
    <p:sldId id="290" r:id="rId6"/>
    <p:sldId id="295" r:id="rId7"/>
    <p:sldId id="301" r:id="rId8"/>
    <p:sldId id="297" r:id="rId9"/>
    <p:sldId id="299" r:id="rId10"/>
    <p:sldId id="300" r:id="rId11"/>
    <p:sldId id="298" r:id="rId12"/>
    <p:sldId id="305" r:id="rId13"/>
    <p:sldId id="258" r:id="rId14"/>
    <p:sldId id="270" r:id="rId15"/>
    <p:sldId id="330" r:id="rId16"/>
    <p:sldId id="318" r:id="rId17"/>
    <p:sldId id="320" r:id="rId18"/>
    <p:sldId id="337" r:id="rId19"/>
    <p:sldId id="356" r:id="rId20"/>
    <p:sldId id="307" r:id="rId21"/>
    <p:sldId id="304" r:id="rId22"/>
    <p:sldId id="321" r:id="rId23"/>
    <p:sldId id="293" r:id="rId24"/>
    <p:sldId id="271" r:id="rId25"/>
    <p:sldId id="303" r:id="rId26"/>
    <p:sldId id="294" r:id="rId27"/>
    <p:sldId id="286" r:id="rId28"/>
    <p:sldId id="289" r:id="rId29"/>
    <p:sldId id="283" r:id="rId30"/>
    <p:sldId id="336" r:id="rId31"/>
    <p:sldId id="319" r:id="rId32"/>
    <p:sldId id="355" r:id="rId33"/>
    <p:sldId id="274" r:id="rId34"/>
    <p:sldId id="275" r:id="rId35"/>
    <p:sldId id="276" r:id="rId36"/>
    <p:sldId id="277" r:id="rId37"/>
    <p:sldId id="340" r:id="rId38"/>
    <p:sldId id="341" r:id="rId39"/>
    <p:sldId id="281" r:id="rId40"/>
    <p:sldId id="279" r:id="rId41"/>
    <p:sldId id="287" r:id="rId42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973"/>
    <a:srgbClr val="3C264E"/>
    <a:srgbClr val="3F2852"/>
    <a:srgbClr val="412955"/>
    <a:srgbClr val="362246"/>
    <a:srgbClr val="000066"/>
    <a:srgbClr val="3366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5" autoAdjust="0"/>
    <p:restoredTop sz="89782" autoAdjust="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8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2.xml"/><Relationship Id="rId3" Type="http://schemas.openxmlformats.org/officeDocument/2006/relationships/slide" Target="slides/slide3.xml"/><Relationship Id="rId7" Type="http://schemas.openxmlformats.org/officeDocument/2006/relationships/slide" Target="slides/slide14.xml"/><Relationship Id="rId12" Type="http://schemas.openxmlformats.org/officeDocument/2006/relationships/slide" Target="slides/slide2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8.xml"/><Relationship Id="rId5" Type="http://schemas.openxmlformats.org/officeDocument/2006/relationships/slide" Target="slides/slide5.xml"/><Relationship Id="rId15" Type="http://schemas.openxmlformats.org/officeDocument/2006/relationships/slide" Target="slides/slide25.xml"/><Relationship Id="rId10" Type="http://schemas.openxmlformats.org/officeDocument/2006/relationships/slide" Target="slides/slide17.xml"/><Relationship Id="rId4" Type="http://schemas.openxmlformats.org/officeDocument/2006/relationships/slide" Target="slides/slide4.xml"/><Relationship Id="rId9" Type="http://schemas.openxmlformats.org/officeDocument/2006/relationships/slide" Target="slides/slide16.xml"/><Relationship Id="rId14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E744F31B-F336-4CC8-A5EC-D1DF50C7DD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355AA33C-DF6B-4C75-AF31-B832161A68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8" name="Rectangle 1028">
            <a:extLst>
              <a:ext uri="{FF2B5EF4-FFF2-40B4-BE49-F238E27FC236}">
                <a16:creationId xmlns:a16="http://schemas.microsoft.com/office/drawing/2014/main" id="{B746676F-874B-46A0-8A32-711C415809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9" name="Rectangle 1029">
            <a:extLst>
              <a:ext uri="{FF2B5EF4-FFF2-40B4-BE49-F238E27FC236}">
                <a16:creationId xmlns:a16="http://schemas.microsoft.com/office/drawing/2014/main" id="{7EB7799C-11C3-4677-A123-888AC752D9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0D31B052-0DDB-4894-84AC-8DA4F6F530A0}" type="slidenum">
              <a:rPr lang="es-ES" altLang="tr-TR"/>
              <a:pPr/>
              <a:t>‹Nº›</a:t>
            </a:fld>
            <a:endParaRPr lang="es-E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4ED600E-E103-46BF-971C-2F2E529A6D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E690AB5-0E79-487A-9CE5-3199E99CA1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561E6B4A-817D-4313-93F7-F861326072E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C370DFE-C721-4833-989E-CEA9D4B76F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Cliquez pour modifier le style de texte du motif</a:t>
            </a:r>
          </a:p>
          <a:p>
            <a:pPr lvl="1"/>
            <a:r>
              <a:rPr lang="es-ES" noProof="0"/>
              <a:t>Deuxième niveau</a:t>
            </a:r>
          </a:p>
          <a:p>
            <a:pPr lvl="2"/>
            <a:r>
              <a:rPr lang="es-ES" noProof="0"/>
              <a:t>Troisième niveau</a:t>
            </a:r>
          </a:p>
          <a:p>
            <a:pPr lvl="3"/>
            <a:r>
              <a:rPr lang="es-ES" noProof="0"/>
              <a:t>Quatrième niveau</a:t>
            </a:r>
          </a:p>
          <a:p>
            <a:pPr lvl="4"/>
            <a:r>
              <a:rPr lang="es-ES" noProof="0"/>
              <a:t>Cinquième niveau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585E57A-C671-40F5-9520-B6608AEDB2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5DB1AAEC-13A1-4D71-A8D5-9750EFC35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250838F4-3E49-4C10-9CCE-704D7E93134C}" type="slidenum">
              <a:rPr lang="es-ES" altLang="tr-TR"/>
              <a:t>‹Nº›</a:t>
            </a:fld>
            <a:endParaRPr lang="es-E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566C46B-D282-4D06-B165-3EE2959EB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74C7165-57DC-4C35-9EE0-0EB817F4F3FB}" type="slidenum">
              <a:rPr lang="es-ES" altLang="tr-TR">
                <a:latin typeface="Times New Roman" panose="02020603050405020304" pitchFamily="18" charset="0"/>
              </a:rPr>
              <a:t>1</a:t>
            </a:fld>
            <a:endParaRPr lang="es-ES" altLang="tr-TR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CE6A96D-4075-4AB1-B9F0-A62D3A0701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231577F-EEE8-4F25-8AEB-1F7C2F946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Bonjour, 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Nous sommes ici aujourd'hui pour vous présenter un nouveau concept de traitements anti-âge spécialement conçu pour prévenir le relâchement cutané.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C'est pourquoi nous aimerions vous parler de la sénescence cutanée, autrement dit du vieillissement cellulaire. 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Pour mieux comprendre ce qu'est le relâchement cutané, nous devons le considérer comme un problème qui va au-delà du simple relâchement de la peau et qui implique d'autres facteurs à prendre en compte dans la planification d'un traitement raffermissant et liftant pour nos clients.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J'espère que cela vous plaira.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 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58484E2-F751-4992-AEA8-805E2AF695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3FA895A-876A-43D6-9C53-A6660834E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9869F1F-DBF4-42AC-B7CE-264866D5BF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F4E4826-3A76-47D0-B10C-3DAFA4E23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BC39F83-6263-44A7-8023-3F65E851C9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2A0BD7A-7051-453A-81E0-E79498661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49FA942-111E-407B-82D8-BF3F975EE8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B9ECD43-92C2-46C6-8AD0-96E056FA9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1A4A90D-23C8-41DD-8D89-96401625D4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8450A7D-87E5-4AD9-9E4E-CF321A7CC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z="9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A6C6A918-7B57-4AFA-9E0F-CDBFDDD7B9E4}"/>
              </a:ext>
            </a:extLst>
          </p:cNvPr>
          <p:cNvSpPr txBox="1"/>
          <p:nvPr/>
        </p:nvSpPr>
        <p:spPr bwMode="auto">
          <a:xfrm>
            <a:off x="2174875" y="2655888"/>
            <a:ext cx="955675" cy="190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600" dirty="0">
                <a:cs typeface="Tahoma" pitchFamily="34" charset="0"/>
              </a:rPr>
              <a:t>Si la cellule se divise... </a:t>
            </a:r>
            <a:endParaRPr lang="es-ES" sz="600" dirty="0">
              <a:latin typeface="Tahoma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C49BF6A6-561C-47EE-AA19-E7C29CFB5A05}"/>
              </a:ext>
            </a:extLst>
          </p:cNvPr>
          <p:cNvSpPr txBox="1"/>
          <p:nvPr/>
        </p:nvSpPr>
        <p:spPr bwMode="auto">
          <a:xfrm>
            <a:off x="2260600" y="2954338"/>
            <a:ext cx="1004888" cy="206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600" dirty="0">
                <a:cs typeface="Tahoma" pitchFamily="34" charset="0"/>
              </a:rPr>
              <a:t>  plus tôt qu'elle ne le devrait, </a:t>
            </a:r>
            <a:endParaRPr lang="es-ES" sz="600" dirty="0">
              <a:latin typeface="Tahoma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936E94C0-61E4-431E-AD84-EFCC118B7087}"/>
              </a:ext>
            </a:extLst>
          </p:cNvPr>
          <p:cNvSpPr txBox="1"/>
          <p:nvPr/>
        </p:nvSpPr>
        <p:spPr bwMode="auto">
          <a:xfrm>
            <a:off x="2930525" y="3325813"/>
            <a:ext cx="2543175" cy="277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600" dirty="0">
                <a:cs typeface="Tahoma" pitchFamily="34" charset="0"/>
              </a:rPr>
              <a:t>les télomères sont raccourcis et le processus de division cellulaire est interrompu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54F5865-877A-43A0-A167-A482645A5F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ABD280C-D66C-4011-B45D-60504F07A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55242D3-04A0-4A63-AD0F-2B79330DF5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8F16A40-57DA-41D0-A20B-CC2278897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7CEE223-1F33-4964-8AAF-68BEA71E8E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AD80302-D559-4E0A-BCF6-9DC731E5E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A9AD6E9-FF8A-40D1-B6ED-6475A7FECB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8A13269-7AC3-45B8-BF41-A5856A58D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42F07A8-FF2A-4272-8A62-6C88FB23E0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37AEF2E-CBE6-4B7D-A824-A69E86419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FD9D145-5E86-4602-9C4B-2512483B1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F6E2909-199E-4532-9965-44C5C49E4E74}" type="slidenum">
              <a:rPr lang="es-ES" altLang="tr-TR">
                <a:latin typeface="Times New Roman" panose="02020603050405020304" pitchFamily="18" charset="0"/>
              </a:rPr>
              <a:t>2</a:t>
            </a:fld>
            <a:endParaRPr lang="es-ES" altLang="tr-TR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B59D15-F36B-4641-A3B7-4B25DE2664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0B1D0B4-68DF-4A36-8E50-D3F12F534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Les signes les plus évidents du vieillissement, ou ceux que tout client serait prêt à payer pour éliminer, sont les suivants :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- Les rides qui, bien que causées par différents facteurs, restent des rides.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- Les taches et tous les aspects liés aux troubles de la pigmentation qui peuvent apparaître à tout âge, mais qui sont en fait une forme extraordinaire de défense utilisée par la peau. 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- Et le relâchement cutané, un sujet que nous aborderons plus en détail ultérieurement et qui, aujourd'hui, est également lié au processus de vieillissement.</a:t>
            </a:r>
          </a:p>
          <a:p>
            <a:pPr eaLnBrk="1" hangingPunct="1"/>
            <a:r>
              <a:rPr lang="en-GB" altLang="tr-TR">
                <a:latin typeface="Arial" panose="020B0604020202020204" pitchFamily="34" charset="0"/>
              </a:rPr>
              <a:t>Il existe une grande préoccupation pour retarder, stopper et éliminer tous ces signes qui révèlent clairement les effets de l'âge sur la peau, à l'aide de traitements cosmétiques et médicaux.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5815DBE-5241-4B08-9B69-89D6F1F66E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0155BAC-8008-4F4B-AFCE-1C2B1C488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1849B0D-5F14-4C34-AFDD-F515D87A8A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8061CB6-3DAF-4CA9-93BB-59432A521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1D97C9A7-4C48-4714-9F3E-9C302883B3B9}"/>
              </a:ext>
            </a:extLst>
          </p:cNvPr>
          <p:cNvSpPr txBox="1"/>
          <p:nvPr/>
        </p:nvSpPr>
        <p:spPr bwMode="auto">
          <a:xfrm>
            <a:off x="1494943" y="1316038"/>
            <a:ext cx="323077" cy="2456632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900" dirty="0" err="1">
                <a:solidFill>
                  <a:schemeClr val="accent6"/>
                </a:solidFill>
                <a:latin typeface="Tahoma" charset="0"/>
              </a:rPr>
              <a:t>Élastose</a:t>
            </a:r>
            <a:r>
              <a:rPr lang="en-GB" sz="900" dirty="0">
                <a:solidFill>
                  <a:schemeClr val="accent6"/>
                </a:solidFill>
                <a:latin typeface="Tahoma" charset="0"/>
              </a:rPr>
              <a:t> modérée ou sévère </a:t>
            </a:r>
            <a:r>
              <a:rPr lang="en-GB" sz="900" dirty="0">
                <a:solidFill>
                  <a:schemeClr val="accent6"/>
                </a:solidFill>
                <a:latin typeface="Tahoma" charset="0"/>
              </a:rPr>
              <a:t>(%)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08A809C0-43CD-4D3A-8008-852F0859EA24}"/>
              </a:ext>
            </a:extLst>
          </p:cNvPr>
          <p:cNvSpPr txBox="1"/>
          <p:nvPr/>
        </p:nvSpPr>
        <p:spPr bwMode="auto">
          <a:xfrm>
            <a:off x="2606675" y="1316038"/>
            <a:ext cx="504825" cy="384175"/>
          </a:xfrm>
          <a:prstGeom prst="rect">
            <a:avLst/>
          </a:prstGeom>
          <a:solidFill>
            <a:schemeClr val="bg1"/>
          </a:solidFill>
        </p:spPr>
        <p:txBody>
          <a:bodyPr lIns="3600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s-ES" sz="700" dirty="0" err="1">
                <a:solidFill>
                  <a:schemeClr val="accent6"/>
                </a:solidFill>
                <a:latin typeface="Tahoma" charset="0"/>
              </a:rPr>
              <a:t>Hommes</a:t>
            </a:r>
            <a:endParaRPr lang="es-ES" sz="700" dirty="0">
              <a:solidFill>
                <a:schemeClr val="accent6"/>
              </a:solidFill>
              <a:latin typeface="Tahoma" charset="0"/>
            </a:endParaRPr>
          </a:p>
          <a:p>
            <a:pPr>
              <a:spcAft>
                <a:spcPts val="600"/>
              </a:spcAft>
              <a:defRPr/>
            </a:pPr>
            <a:r>
              <a:rPr lang="es-ES" sz="700" dirty="0" err="1">
                <a:solidFill>
                  <a:schemeClr val="accent6"/>
                </a:solidFill>
                <a:latin typeface="Tahoma" charset="0"/>
              </a:rPr>
              <a:t>Femmes</a:t>
            </a:r>
            <a:endParaRPr lang="es-ES" sz="700" dirty="0">
              <a:solidFill>
                <a:schemeClr val="accent6"/>
              </a:solidFill>
              <a:latin typeface="Tahoma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9527BDBD-FB22-4D44-84C0-8DF57C1E10B8}"/>
              </a:ext>
            </a:extLst>
          </p:cNvPr>
          <p:cNvSpPr txBox="1"/>
          <p:nvPr/>
        </p:nvSpPr>
        <p:spPr bwMode="auto">
          <a:xfrm>
            <a:off x="3024188" y="3624263"/>
            <a:ext cx="1039812" cy="2222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" dirty="0" err="1">
                <a:solidFill>
                  <a:schemeClr val="accent6"/>
                </a:solidFill>
                <a:latin typeface="Tahoma" charset="0"/>
              </a:rPr>
              <a:t>Âge </a:t>
            </a:r>
            <a:r>
              <a:rPr lang="es-ES" sz="800" dirty="0">
                <a:solidFill>
                  <a:schemeClr val="accent6"/>
                </a:solidFill>
                <a:latin typeface="Tahoma" charset="0"/>
              </a:rPr>
              <a:t>(</a:t>
            </a:r>
            <a:r>
              <a:rPr lang="es-ES" sz="800" dirty="0" err="1">
                <a:solidFill>
                  <a:schemeClr val="accent6"/>
                </a:solidFill>
                <a:latin typeface="Tahoma" charset="0"/>
              </a:rPr>
              <a:t>années</a:t>
            </a:r>
            <a:r>
              <a:rPr lang="es-ES" sz="800" dirty="0">
                <a:solidFill>
                  <a:schemeClr val="accent6"/>
                </a:solidFill>
                <a:latin typeface="Tahoma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072D186-510A-4B5A-81BA-F5581280CB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437A27D-DDB6-4F9B-8B84-9DEDCACF7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B6D95E8-F808-4A9D-99EF-D1858F44E6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B31E1EF-A7EF-4840-8CEE-B9EA27A00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BAFAF43E-BFB4-43C7-A532-247DC8D54768}"/>
              </a:ext>
            </a:extLst>
          </p:cNvPr>
          <p:cNvSpPr txBox="1"/>
          <p:nvPr/>
        </p:nvSpPr>
        <p:spPr bwMode="auto">
          <a:xfrm>
            <a:off x="1069380" y="1241425"/>
            <a:ext cx="338433" cy="1116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srgbClr val="00B050"/>
                </a:solidFill>
                <a:latin typeface="Tahoma" charset="0"/>
              </a:rPr>
              <a:t>ÂGE APPARENT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1D931C93-86A4-4619-BFC7-4493A1996FC2}"/>
              </a:ext>
            </a:extLst>
          </p:cNvPr>
          <p:cNvSpPr txBox="1"/>
          <p:nvPr/>
        </p:nvSpPr>
        <p:spPr bwMode="auto">
          <a:xfrm>
            <a:off x="1882775" y="1587500"/>
            <a:ext cx="2020888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rgbClr val="00B050"/>
                </a:solidFill>
                <a:latin typeface="Tahoma" charset="0"/>
              </a:rPr>
              <a:t>FACTEURS EXTERNES</a:t>
            </a:r>
          </a:p>
          <a:p>
            <a:pPr>
              <a:defRPr/>
            </a:pPr>
            <a:r>
              <a:rPr lang="en-GB" sz="800" dirty="0">
                <a:solidFill>
                  <a:schemeClr val="bg2"/>
                </a:solidFill>
                <a:latin typeface="Tahoma" charset="0"/>
              </a:rPr>
              <a:t>Soleil, radicaux libres, stress, génétique, etc.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9D47DDF2-80DB-4CE2-9D46-3B634BC1D035}"/>
              </a:ext>
            </a:extLst>
          </p:cNvPr>
          <p:cNvSpPr txBox="1"/>
          <p:nvPr/>
        </p:nvSpPr>
        <p:spPr bwMode="auto">
          <a:xfrm>
            <a:off x="4838700" y="1524000"/>
            <a:ext cx="735013" cy="238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rgbClr val="3366FF"/>
                </a:solidFill>
                <a:latin typeface="Tahoma" charset="0"/>
              </a:rPr>
              <a:t>Âge réel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3009A31A-5104-4A70-A399-A090830CEED7}"/>
              </a:ext>
            </a:extLst>
          </p:cNvPr>
          <p:cNvSpPr txBox="1"/>
          <p:nvPr/>
        </p:nvSpPr>
        <p:spPr bwMode="auto">
          <a:xfrm>
            <a:off x="3021013" y="2960688"/>
            <a:ext cx="1471612" cy="239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rgbClr val="7030A0"/>
                </a:solidFill>
                <a:latin typeface="Tahoma" charset="0"/>
              </a:rPr>
              <a:t>Objectif cosmétique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7DFCB9AF-4A91-4B47-9A2A-07E9AF862211}"/>
              </a:ext>
            </a:extLst>
          </p:cNvPr>
          <p:cNvSpPr txBox="1"/>
          <p:nvPr/>
        </p:nvSpPr>
        <p:spPr bwMode="auto">
          <a:xfrm>
            <a:off x="4622800" y="3689350"/>
            <a:ext cx="736600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rgbClr val="3366FF"/>
                </a:solidFill>
                <a:latin typeface="Tahoma" charset="0"/>
              </a:rPr>
              <a:t>ÂGE RÉEL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96E4434-3C9E-4925-AD76-2EE09D0C71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D50C0BF-AAA3-41DF-968D-D25EEBCE0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1B79C4E-74B2-4025-AF31-00DA77B2E5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3581E92-67E2-431B-88A0-FC2945F03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562642C4-649B-47EA-A6AF-CB66EB95D6A0}"/>
              </a:ext>
            </a:extLst>
          </p:cNvPr>
          <p:cNvSpPr/>
          <p:nvPr/>
        </p:nvSpPr>
        <p:spPr bwMode="auto">
          <a:xfrm>
            <a:off x="1166589" y="1241425"/>
            <a:ext cx="365942" cy="2679700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Ins="108000" bIns="72000" anchor="ctr"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</a:rPr>
              <a:t>TOUS ÂGES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F897490E-28CA-4F88-98BC-C3C725078CE7}"/>
              </a:ext>
            </a:extLst>
          </p:cNvPr>
          <p:cNvSpPr txBox="1"/>
          <p:nvPr/>
        </p:nvSpPr>
        <p:spPr bwMode="auto">
          <a:xfrm>
            <a:off x="4983163" y="3163888"/>
            <a:ext cx="585787" cy="328612"/>
          </a:xfrm>
          <a:prstGeom prst="rect">
            <a:avLst/>
          </a:prstGeom>
          <a:solidFill>
            <a:schemeClr val="bg1"/>
          </a:solidFill>
        </p:spPr>
        <p:txBody>
          <a:bodyPr tIns="0" bIns="144000">
            <a:spAutoFit/>
          </a:bodyPr>
          <a:lstStyle/>
          <a:p>
            <a:pPr>
              <a:defRPr/>
            </a:pPr>
            <a:r>
              <a:rPr lang="es-ES" sz="600" b="1" dirty="0" err="1">
                <a:solidFill>
                  <a:schemeClr val="accent6">
                    <a:lumMod val="75000"/>
                  </a:schemeClr>
                </a:solidFill>
                <a:latin typeface="Tahoma" charset="0"/>
              </a:rPr>
              <a:t>Vitamine </a:t>
            </a:r>
            <a:r>
              <a:rPr lang="es-ES" sz="600" b="1" dirty="0">
                <a:solidFill>
                  <a:schemeClr val="accent6">
                    <a:lumMod val="75000"/>
                  </a:schemeClr>
                </a:solidFill>
                <a:latin typeface="Tahoma" charset="0"/>
              </a:rPr>
              <a:t>C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203264A-FA26-4EFE-888D-94F82D188D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E3A04DE-D246-4FC7-BB39-50E6C0F43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272BB63-1F5C-4139-95DB-0FB04D7693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D0DF3B3-C57F-41ED-82F9-6FC773EFB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>
            <a:extLst>
              <a:ext uri="{FF2B5EF4-FFF2-40B4-BE49-F238E27FC236}">
                <a16:creationId xmlns:a16="http://schemas.microsoft.com/office/drawing/2014/main" id="{FAF0EC06-010A-4004-ACF3-F0FDD15785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Marcador de notas">
            <a:extLst>
              <a:ext uri="{FF2B5EF4-FFF2-40B4-BE49-F238E27FC236}">
                <a16:creationId xmlns:a16="http://schemas.microsoft.com/office/drawing/2014/main" id="{A9CD39C0-A9E4-4D20-99C6-8EE9D5BFF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3732" name="3 Marcador de número de diapositiva">
            <a:extLst>
              <a:ext uri="{FF2B5EF4-FFF2-40B4-BE49-F238E27FC236}">
                <a16:creationId xmlns:a16="http://schemas.microsoft.com/office/drawing/2014/main" id="{E2E60004-AD1E-4A68-B38C-D590B9F3B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A45622-1C57-40FD-A46E-C7897D6FF4BE}" type="slidenum">
              <a:rPr lang="es-ES" altLang="tr-TR">
                <a:latin typeface="Times New Roman" panose="02020603050405020304" pitchFamily="18" charset="0"/>
              </a:rPr>
              <a:t>28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>
            <a:extLst>
              <a:ext uri="{FF2B5EF4-FFF2-40B4-BE49-F238E27FC236}">
                <a16:creationId xmlns:a16="http://schemas.microsoft.com/office/drawing/2014/main" id="{CFFB6870-A83A-43F2-8A62-DE277DD47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Marcador de notas">
            <a:extLst>
              <a:ext uri="{FF2B5EF4-FFF2-40B4-BE49-F238E27FC236}">
                <a16:creationId xmlns:a16="http://schemas.microsoft.com/office/drawing/2014/main" id="{7F20014E-B68B-481F-8B05-95B4DE6C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4756" name="3 Marcador de número de diapositiva">
            <a:extLst>
              <a:ext uri="{FF2B5EF4-FFF2-40B4-BE49-F238E27FC236}">
                <a16:creationId xmlns:a16="http://schemas.microsoft.com/office/drawing/2014/main" id="{7D16C2EA-6D29-4422-8091-B3396CCF2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C58E78-7D49-4781-BE26-4A1DFD602669}" type="slidenum">
              <a:rPr lang="es-ES" altLang="tr-TR">
                <a:latin typeface="Times New Roman" panose="02020603050405020304" pitchFamily="18" charset="0"/>
              </a:rPr>
              <a:t>29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7E39C3B-11B7-4235-8913-CC8AEA2C8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620BE91-E1CB-4629-84EB-089A75D4C179}" type="slidenum">
              <a:rPr lang="es-ES" altLang="tr-TR">
                <a:latin typeface="Times New Roman" panose="02020603050405020304" pitchFamily="18" charset="0"/>
              </a:rPr>
              <a:t>3</a:t>
            </a:fld>
            <a:endParaRPr lang="es-ES" altLang="tr-TR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21D11DA-A846-409D-9376-C51A8480C1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F829C27-9E61-4A07-B1B2-4734A03BB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tr-TR">
                <a:latin typeface="Times New Roman" panose="02020603050405020304" pitchFamily="18" charset="0"/>
              </a:rPr>
              <a:t>Ces signes évidents à la surface de la peau ont des conséquences à l'intérieur de celle-ci. </a:t>
            </a:r>
          </a:p>
          <a:p>
            <a:pPr eaLnBrk="1" hangingPunct="1"/>
            <a:r>
              <a:rPr lang="en-GB" altLang="tr-TR">
                <a:latin typeface="Times New Roman" panose="02020603050405020304" pitchFamily="18" charset="0"/>
              </a:rPr>
              <a:t>L'ensemble des composants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5E20262-B72A-47FD-A8EF-F7C2A20BFF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39800" y="701675"/>
            <a:ext cx="4962525" cy="3722688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6CF534A-FFEA-44DB-A589-FF12D4ED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  <p:sp>
        <p:nvSpPr>
          <p:cNvPr id="75780" name="1 CuadroTexto">
            <a:extLst>
              <a:ext uri="{FF2B5EF4-FFF2-40B4-BE49-F238E27FC236}">
                <a16:creationId xmlns:a16="http://schemas.microsoft.com/office/drawing/2014/main" id="{7AC7D230-BC6D-4616-AC86-474F23B5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1939925"/>
            <a:ext cx="5349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600"/>
              <a:t>Peau jeune</a:t>
            </a:r>
          </a:p>
        </p:txBody>
      </p:sp>
      <p:sp>
        <p:nvSpPr>
          <p:cNvPr id="75781" name="2 CuadroTexto">
            <a:extLst>
              <a:ext uri="{FF2B5EF4-FFF2-40B4-BE49-F238E27FC236}">
                <a16:creationId xmlns:a16="http://schemas.microsoft.com/office/drawing/2014/main" id="{B73090ED-713F-462A-8304-7D19C0A29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435225"/>
            <a:ext cx="73501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600"/>
          </a:p>
          <a:p>
            <a:pPr algn="ctr" eaLnBrk="1" hangingPunct="1"/>
            <a:r>
              <a:rPr lang="en-GB" altLang="tr-TR" sz="600"/>
              <a:t>Fibres d'élastine</a:t>
            </a:r>
          </a:p>
        </p:txBody>
      </p:sp>
      <p:sp>
        <p:nvSpPr>
          <p:cNvPr id="75782" name="3 CuadroTexto">
            <a:extLst>
              <a:ext uri="{FF2B5EF4-FFF2-40B4-BE49-F238E27FC236}">
                <a16:creationId xmlns:a16="http://schemas.microsoft.com/office/drawing/2014/main" id="{D270F6C8-11D1-4675-BD5E-4A1F64ED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2879725"/>
            <a:ext cx="468312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600"/>
              <a:t>Peau vieillissante</a:t>
            </a:r>
          </a:p>
        </p:txBody>
      </p:sp>
      <p:sp>
        <p:nvSpPr>
          <p:cNvPr id="75783" name="4 CuadroTexto">
            <a:extLst>
              <a:ext uri="{FF2B5EF4-FFF2-40B4-BE49-F238E27FC236}">
                <a16:creationId xmlns:a16="http://schemas.microsoft.com/office/drawing/2014/main" id="{37482D1C-D5EA-494E-80C6-F04C45F79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2903538"/>
            <a:ext cx="5762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600"/>
              <a:t>Résultats :</a:t>
            </a:r>
          </a:p>
          <a:p>
            <a:pPr algn="ctr" eaLnBrk="1" hangingPunct="1"/>
            <a:r>
              <a:rPr lang="en-GB" altLang="tr-TR" sz="600"/>
              <a:t>la peau perd de son élasticité</a:t>
            </a:r>
          </a:p>
        </p:txBody>
      </p:sp>
      <p:sp>
        <p:nvSpPr>
          <p:cNvPr id="75784" name="5 CuadroTexto">
            <a:extLst>
              <a:ext uri="{FF2B5EF4-FFF2-40B4-BE49-F238E27FC236}">
                <a16:creationId xmlns:a16="http://schemas.microsoft.com/office/drawing/2014/main" id="{7D4A6B61-53C8-467F-B4A2-59FB9B84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3505200"/>
            <a:ext cx="803275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600"/>
              <a:t>Messagers :</a:t>
            </a:r>
          </a:p>
          <a:p>
            <a:pPr algn="ctr" eaLnBrk="1" hangingPunct="1"/>
            <a:r>
              <a:rPr lang="en-GB" altLang="tr-TR" sz="600"/>
              <a:t>élastine détruite</a:t>
            </a:r>
          </a:p>
        </p:txBody>
      </p:sp>
      <p:sp>
        <p:nvSpPr>
          <p:cNvPr id="75785" name="6 CuadroTexto">
            <a:extLst>
              <a:ext uri="{FF2B5EF4-FFF2-40B4-BE49-F238E27FC236}">
                <a16:creationId xmlns:a16="http://schemas.microsoft.com/office/drawing/2014/main" id="{F09988DB-D91C-476E-9F98-23A9FEAA5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3549650"/>
            <a:ext cx="736600" cy="382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600"/>
              <a:t>Interaction entre</a:t>
            </a:r>
          </a:p>
          <a:p>
            <a:pPr eaLnBrk="1" hangingPunct="1"/>
            <a:r>
              <a:rPr lang="en-GB" altLang="tr-TR" sz="600"/>
              <a:t>élastine-récepteur</a:t>
            </a:r>
          </a:p>
          <a:p>
            <a:pPr algn="ctr" eaLnBrk="1" hangingPunct="1"/>
            <a:r>
              <a:rPr lang="en-GB" altLang="tr-TR" sz="600"/>
              <a:t>fragment</a:t>
            </a:r>
          </a:p>
        </p:txBody>
      </p:sp>
      <p:sp>
        <p:nvSpPr>
          <p:cNvPr id="75786" name="7 CuadroTexto">
            <a:extLst>
              <a:ext uri="{FF2B5EF4-FFF2-40B4-BE49-F238E27FC236}">
                <a16:creationId xmlns:a16="http://schemas.microsoft.com/office/drawing/2014/main" id="{AC41B535-1A0E-4285-964C-A3294EC0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3494088"/>
            <a:ext cx="6699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600"/>
              <a:t>Message :</a:t>
            </a:r>
          </a:p>
          <a:p>
            <a:pPr algn="ctr" eaLnBrk="1" hangingPunct="1"/>
            <a:r>
              <a:rPr lang="en-GB" altLang="tr-TR" sz="600"/>
              <a:t>production accrue d'élastine</a:t>
            </a:r>
          </a:p>
        </p:txBody>
      </p:sp>
      <p:sp>
        <p:nvSpPr>
          <p:cNvPr id="75787" name="8 CuadroTexto">
            <a:extLst>
              <a:ext uri="{FF2B5EF4-FFF2-40B4-BE49-F238E27FC236}">
                <a16:creationId xmlns:a16="http://schemas.microsoft.com/office/drawing/2014/main" id="{02906098-8A8A-461F-B537-6756D33DE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475038"/>
            <a:ext cx="673100" cy="477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600"/>
              <a:t>Quantité excessive et désorganisée d'élastine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>
            <a:extLst>
              <a:ext uri="{FF2B5EF4-FFF2-40B4-BE49-F238E27FC236}">
                <a16:creationId xmlns:a16="http://schemas.microsoft.com/office/drawing/2014/main" id="{0940B91D-5257-4224-B03B-1208513C5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>
            <a:extLst>
              <a:ext uri="{FF2B5EF4-FFF2-40B4-BE49-F238E27FC236}">
                <a16:creationId xmlns:a16="http://schemas.microsoft.com/office/drawing/2014/main" id="{7F74289F-5421-4B9E-B7F9-0399BBA3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6804" name="3 Marcador de número de diapositiva">
            <a:extLst>
              <a:ext uri="{FF2B5EF4-FFF2-40B4-BE49-F238E27FC236}">
                <a16:creationId xmlns:a16="http://schemas.microsoft.com/office/drawing/2014/main" id="{DA605DFF-A3CD-43F6-BE6F-1839ADE21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76533E9-E7A8-4459-BD2B-2E4CE460FE39}" type="slidenum">
              <a:rPr lang="es-ES" altLang="tr-TR">
                <a:latin typeface="Times New Roman" panose="02020603050405020304" pitchFamily="18" charset="0"/>
              </a:rPr>
              <a:t>31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D076133-3E5B-4E56-A43D-C19353B066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25475" y="744538"/>
            <a:ext cx="4967288" cy="3724275"/>
          </a:xfrm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D969F93-6CEE-41D4-895A-94F9CB4C3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 sz="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828" name="1 CuadroTexto">
            <a:extLst>
              <a:ext uri="{FF2B5EF4-FFF2-40B4-BE49-F238E27FC236}">
                <a16:creationId xmlns:a16="http://schemas.microsoft.com/office/drawing/2014/main" id="{4CA32EC9-BBE9-4402-8274-D8870A432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133600"/>
            <a:ext cx="1471613" cy="111125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700">
                <a:solidFill>
                  <a:schemeClr val="bg1"/>
                </a:solidFill>
              </a:rPr>
              <a:t>Une peau plus jeune</a:t>
            </a:r>
          </a:p>
        </p:txBody>
      </p:sp>
      <p:sp>
        <p:nvSpPr>
          <p:cNvPr id="77829" name="2 CuadroTexto">
            <a:extLst>
              <a:ext uri="{FF2B5EF4-FFF2-40B4-BE49-F238E27FC236}">
                <a16:creationId xmlns:a16="http://schemas.microsoft.com/office/drawing/2014/main" id="{53C7A00E-50EC-4AC8-81C0-7731ACF1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1668463"/>
            <a:ext cx="23415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800"/>
              <a:t>TEST D'EFFICACITÉ SOUS CONTRÔLE MÉDICAL*</a:t>
            </a:r>
          </a:p>
        </p:txBody>
      </p:sp>
      <p:sp>
        <p:nvSpPr>
          <p:cNvPr id="77830" name="3 CuadroTexto">
            <a:extLst>
              <a:ext uri="{FF2B5EF4-FFF2-40B4-BE49-F238E27FC236}">
                <a16:creationId xmlns:a16="http://schemas.microsoft.com/office/drawing/2014/main" id="{1F3DD5F7-FB64-4829-B1DC-2B75119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2357438"/>
            <a:ext cx="1736725" cy="111125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700">
                <a:solidFill>
                  <a:schemeClr val="bg1"/>
                </a:solidFill>
              </a:rPr>
              <a:t>Effet raffermissant global</a:t>
            </a:r>
          </a:p>
        </p:txBody>
      </p:sp>
      <p:sp>
        <p:nvSpPr>
          <p:cNvPr id="77831" name="5 CuadroTexto">
            <a:extLst>
              <a:ext uri="{FF2B5EF4-FFF2-40B4-BE49-F238E27FC236}">
                <a16:creationId xmlns:a16="http://schemas.microsoft.com/office/drawing/2014/main" id="{74E00F96-9166-4A74-946B-DDF04EF03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2581275"/>
            <a:ext cx="1603375" cy="111125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700">
                <a:solidFill>
                  <a:schemeClr val="bg1"/>
                </a:solidFill>
              </a:rPr>
              <a:t>Contour du visage redéfini</a:t>
            </a:r>
          </a:p>
        </p:txBody>
      </p:sp>
      <p:sp>
        <p:nvSpPr>
          <p:cNvPr id="77832" name="6 CuadroTexto">
            <a:extLst>
              <a:ext uri="{FF2B5EF4-FFF2-40B4-BE49-F238E27FC236}">
                <a16:creationId xmlns:a16="http://schemas.microsoft.com/office/drawing/2014/main" id="{08A20069-3B05-4260-9EC0-61A2CF5B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852738"/>
            <a:ext cx="1727200" cy="95250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600">
                <a:solidFill>
                  <a:schemeClr val="bg1"/>
                </a:solidFill>
              </a:rPr>
              <a:t>Atténuation des rides causées par le relâchement cutané</a:t>
            </a:r>
          </a:p>
        </p:txBody>
      </p:sp>
      <p:sp>
        <p:nvSpPr>
          <p:cNvPr id="77833" name="7 CuadroTexto">
            <a:extLst>
              <a:ext uri="{FF2B5EF4-FFF2-40B4-BE49-F238E27FC236}">
                <a16:creationId xmlns:a16="http://schemas.microsoft.com/office/drawing/2014/main" id="{B38B646C-4E0D-423F-910C-1615CB23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086100"/>
            <a:ext cx="1592262" cy="111125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700">
                <a:solidFill>
                  <a:schemeClr val="bg1"/>
                </a:solidFill>
              </a:rPr>
              <a:t>Effet lifting</a:t>
            </a:r>
          </a:p>
        </p:txBody>
      </p:sp>
      <p:sp>
        <p:nvSpPr>
          <p:cNvPr id="77834" name="8 CuadroTexto">
            <a:extLst>
              <a:ext uri="{FF2B5EF4-FFF2-40B4-BE49-F238E27FC236}">
                <a16:creationId xmlns:a16="http://schemas.microsoft.com/office/drawing/2014/main" id="{B5DF0A0C-0E74-476F-A09E-7479D4B8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324225"/>
            <a:ext cx="1727200" cy="95250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600">
                <a:solidFill>
                  <a:schemeClr val="bg1"/>
                </a:solidFill>
              </a:rPr>
              <a:t>Atténuation du contour des yeux (poches, cernes)</a:t>
            </a:r>
          </a:p>
        </p:txBody>
      </p:sp>
      <p:sp>
        <p:nvSpPr>
          <p:cNvPr id="77835" name="9 CuadroTexto">
            <a:extLst>
              <a:ext uri="{FF2B5EF4-FFF2-40B4-BE49-F238E27FC236}">
                <a16:creationId xmlns:a16="http://schemas.microsoft.com/office/drawing/2014/main" id="{6AAA2A76-994E-4EE3-8CA6-A828DEC7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3549650"/>
            <a:ext cx="1593850" cy="106363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700">
                <a:solidFill>
                  <a:schemeClr val="bg1"/>
                </a:solidFill>
              </a:rPr>
              <a:t>Réduction de la graisse sous-mentonnière</a:t>
            </a:r>
          </a:p>
        </p:txBody>
      </p:sp>
      <p:sp>
        <p:nvSpPr>
          <p:cNvPr id="77836" name="11 CuadroTexto">
            <a:extLst>
              <a:ext uri="{FF2B5EF4-FFF2-40B4-BE49-F238E27FC236}">
                <a16:creationId xmlns:a16="http://schemas.microsoft.com/office/drawing/2014/main" id="{0ED67E10-7EC7-4B4C-A8E6-6B030BC9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825875"/>
            <a:ext cx="38100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700"/>
              <a:t>	Pourcentage d'avis positifs</a:t>
            </a:r>
          </a:p>
          <a:p>
            <a:pPr eaLnBrk="1" hangingPunct="1"/>
            <a:endParaRPr lang="en-GB" altLang="tr-TR" sz="700">
              <a:cs typeface="Tahoma" panose="020B0604030504040204" pitchFamily="34" charset="0"/>
            </a:endParaRPr>
          </a:p>
          <a:p>
            <a:pPr eaLnBrk="1" hangingPunct="1"/>
            <a:endParaRPr lang="en-GB" altLang="tr-TR" sz="700">
              <a:cs typeface="Tahoma" panose="020B0604030504040204" pitchFamily="34" charset="0"/>
            </a:endParaRPr>
          </a:p>
          <a:p>
            <a:pPr eaLnBrk="1" hangingPunct="1"/>
            <a:r>
              <a:rPr lang="en-GB" altLang="tr-TR" sz="600">
                <a:cs typeface="Tahoma" panose="020B0604030504040204" pitchFamily="34" charset="0"/>
              </a:rPr>
              <a:t>* Test d'utilisation : 20 volontaires, 28 jours. </a:t>
            </a:r>
            <a:r>
              <a:rPr lang="en-GB" altLang="tr-TR" sz="600" b="1">
                <a:cs typeface="Tahoma" panose="020B0604030504040204" pitchFamily="34" charset="0"/>
              </a:rPr>
              <a:t>Traitement : </a:t>
            </a:r>
            <a:r>
              <a:rPr lang="en-GB" altLang="tr-TR" sz="600">
                <a:cs typeface="Tahoma" panose="020B0604030504040204" pitchFamily="34" charset="0"/>
              </a:rPr>
              <a:t>Programme Lifting Antigravité (4 séances)</a:t>
            </a:r>
          </a:p>
          <a:p>
            <a:pPr eaLnBrk="1" hangingPunct="1"/>
            <a:r>
              <a:rPr lang="en-GB" altLang="tr-TR" sz="600">
                <a:cs typeface="Tahoma" panose="020B0604030504040204" pitchFamily="34" charset="0"/>
              </a:rPr>
              <a:t>* Crème redéfinissante + Crème redéfinissante contour des yeux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>
            <a:extLst>
              <a:ext uri="{FF2B5EF4-FFF2-40B4-BE49-F238E27FC236}">
                <a16:creationId xmlns:a16="http://schemas.microsoft.com/office/drawing/2014/main" id="{B0151E4B-2392-447D-8C2A-32CA7B553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Marcador de notas">
            <a:extLst>
              <a:ext uri="{FF2B5EF4-FFF2-40B4-BE49-F238E27FC236}">
                <a16:creationId xmlns:a16="http://schemas.microsoft.com/office/drawing/2014/main" id="{EFC544D5-4F2B-4922-BD96-9C7D872B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8852" name="3 Marcador de número de diapositiva">
            <a:extLst>
              <a:ext uri="{FF2B5EF4-FFF2-40B4-BE49-F238E27FC236}">
                <a16:creationId xmlns:a16="http://schemas.microsoft.com/office/drawing/2014/main" id="{3EDC6574-1BA6-4D66-8ADF-81E9A73D7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E94483-5BFA-4526-AAA6-DDD839A3CE9B}" type="slidenum">
              <a:rPr lang="es-ES" altLang="tr-TR">
                <a:latin typeface="Times New Roman" panose="02020603050405020304" pitchFamily="18" charset="0"/>
              </a:rPr>
              <a:t>33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>
            <a:extLst>
              <a:ext uri="{FF2B5EF4-FFF2-40B4-BE49-F238E27FC236}">
                <a16:creationId xmlns:a16="http://schemas.microsoft.com/office/drawing/2014/main" id="{BB2F74C8-C4EF-430D-B597-91CFFB5BA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Marcador de notas">
            <a:extLst>
              <a:ext uri="{FF2B5EF4-FFF2-40B4-BE49-F238E27FC236}">
                <a16:creationId xmlns:a16="http://schemas.microsoft.com/office/drawing/2014/main" id="{D8F3EAF2-8374-465C-8BAC-FC62AA47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9876" name="3 Marcador de número de diapositiva">
            <a:extLst>
              <a:ext uri="{FF2B5EF4-FFF2-40B4-BE49-F238E27FC236}">
                <a16:creationId xmlns:a16="http://schemas.microsoft.com/office/drawing/2014/main" id="{8C5DBEF8-585D-42EA-9779-839945668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FBD0517-3665-4826-AB45-63D452B9F391}" type="slidenum">
              <a:rPr lang="es-ES" altLang="tr-TR">
                <a:latin typeface="Times New Roman" panose="02020603050405020304" pitchFamily="18" charset="0"/>
              </a:rPr>
              <a:t>34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>
            <a:extLst>
              <a:ext uri="{FF2B5EF4-FFF2-40B4-BE49-F238E27FC236}">
                <a16:creationId xmlns:a16="http://schemas.microsoft.com/office/drawing/2014/main" id="{B1E6D167-F7E2-4DF8-89CF-05DC5112BA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Marcador de notas">
            <a:extLst>
              <a:ext uri="{FF2B5EF4-FFF2-40B4-BE49-F238E27FC236}">
                <a16:creationId xmlns:a16="http://schemas.microsoft.com/office/drawing/2014/main" id="{BE62B1C0-5466-4625-81D7-E04D7C59D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0900" name="3 Marcador de número de diapositiva">
            <a:extLst>
              <a:ext uri="{FF2B5EF4-FFF2-40B4-BE49-F238E27FC236}">
                <a16:creationId xmlns:a16="http://schemas.microsoft.com/office/drawing/2014/main" id="{91CBE0C8-3478-45B0-8FBB-C784DEA5A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9C1713D-E0C1-4BEF-A2F8-4C92AB74C820}" type="slidenum">
              <a:rPr lang="es-ES" altLang="tr-TR">
                <a:latin typeface="Times New Roman" panose="02020603050405020304" pitchFamily="18" charset="0"/>
              </a:rPr>
              <a:t>35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>
            <a:extLst>
              <a:ext uri="{FF2B5EF4-FFF2-40B4-BE49-F238E27FC236}">
                <a16:creationId xmlns:a16="http://schemas.microsoft.com/office/drawing/2014/main" id="{555A1ABF-C31B-4CBE-9A1C-99DD5095E7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Marcador de notas">
            <a:extLst>
              <a:ext uri="{FF2B5EF4-FFF2-40B4-BE49-F238E27FC236}">
                <a16:creationId xmlns:a16="http://schemas.microsoft.com/office/drawing/2014/main" id="{2C904CCE-29B1-4B6D-98BB-2C057F32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1924" name="3 Marcador de número de diapositiva">
            <a:extLst>
              <a:ext uri="{FF2B5EF4-FFF2-40B4-BE49-F238E27FC236}">
                <a16:creationId xmlns:a16="http://schemas.microsoft.com/office/drawing/2014/main" id="{05C00C49-60CD-407B-86C2-79B232D5D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946D681-8694-4DC3-8FD0-EBFD25D4E480}" type="slidenum">
              <a:rPr lang="es-ES" altLang="tr-TR">
                <a:latin typeface="Times New Roman" panose="02020603050405020304" pitchFamily="18" charset="0"/>
              </a:rPr>
              <a:t>36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>
            <a:extLst>
              <a:ext uri="{FF2B5EF4-FFF2-40B4-BE49-F238E27FC236}">
                <a16:creationId xmlns:a16="http://schemas.microsoft.com/office/drawing/2014/main" id="{29F1172E-C0E1-4E8D-9C9F-B77FFE6D2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Marcador de notas">
            <a:extLst>
              <a:ext uri="{FF2B5EF4-FFF2-40B4-BE49-F238E27FC236}">
                <a16:creationId xmlns:a16="http://schemas.microsoft.com/office/drawing/2014/main" id="{391AF5A8-8661-4DD2-BE92-1D81DF628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2948" name="3 Marcador de número de diapositiva">
            <a:extLst>
              <a:ext uri="{FF2B5EF4-FFF2-40B4-BE49-F238E27FC236}">
                <a16:creationId xmlns:a16="http://schemas.microsoft.com/office/drawing/2014/main" id="{1689BA17-E0C8-4B66-81BD-7887B4453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F000821-DB5A-4B11-95B2-3DE1E9DF1BAB}" type="slidenum">
              <a:rPr lang="es-ES" altLang="tr-TR">
                <a:latin typeface="Times New Roman" panose="02020603050405020304" pitchFamily="18" charset="0"/>
              </a:rPr>
              <a:t>37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>
            <a:extLst>
              <a:ext uri="{FF2B5EF4-FFF2-40B4-BE49-F238E27FC236}">
                <a16:creationId xmlns:a16="http://schemas.microsoft.com/office/drawing/2014/main" id="{95CFEC49-1F5A-4B52-AF9F-0776595FAA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Marcador de notas">
            <a:extLst>
              <a:ext uri="{FF2B5EF4-FFF2-40B4-BE49-F238E27FC236}">
                <a16:creationId xmlns:a16="http://schemas.microsoft.com/office/drawing/2014/main" id="{581320F2-8CA9-44E7-923F-8BBFA11B1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3972" name="3 Marcador de número de diapositiva">
            <a:extLst>
              <a:ext uri="{FF2B5EF4-FFF2-40B4-BE49-F238E27FC236}">
                <a16:creationId xmlns:a16="http://schemas.microsoft.com/office/drawing/2014/main" id="{9A27C09C-AA51-4F40-8593-8859F34A5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A92F0A-8D40-4890-9B8D-7C2D0A5CBC32}" type="slidenum">
              <a:rPr lang="es-ES" altLang="tr-TR">
                <a:latin typeface="Times New Roman" panose="02020603050405020304" pitchFamily="18" charset="0"/>
              </a:rPr>
              <a:t>38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>
            <a:extLst>
              <a:ext uri="{FF2B5EF4-FFF2-40B4-BE49-F238E27FC236}">
                <a16:creationId xmlns:a16="http://schemas.microsoft.com/office/drawing/2014/main" id="{716D97E1-0EDB-4D80-BCC7-E000FB43D0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Marcador de notas">
            <a:extLst>
              <a:ext uri="{FF2B5EF4-FFF2-40B4-BE49-F238E27FC236}">
                <a16:creationId xmlns:a16="http://schemas.microsoft.com/office/drawing/2014/main" id="{1FBDA5E9-446D-485E-A4CA-56AD1A58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4996" name="3 Marcador de número de diapositiva">
            <a:extLst>
              <a:ext uri="{FF2B5EF4-FFF2-40B4-BE49-F238E27FC236}">
                <a16:creationId xmlns:a16="http://schemas.microsoft.com/office/drawing/2014/main" id="{EEF54CD4-F1F8-4BBC-925E-B5CB4A763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641B1B5-3336-49F9-AD6A-D268672107D2}" type="slidenum">
              <a:rPr lang="es-ES" altLang="tr-TR">
                <a:latin typeface="Times New Roman" panose="02020603050405020304" pitchFamily="18" charset="0"/>
              </a:rPr>
              <a:t>39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92BD92E-35FD-4D41-88A8-024C14AC09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70A63C1-7CFD-4C4B-BD66-B0169FC90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D4D949A1-3D8D-4543-B967-95AD80EC7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7AE84E5-DCE3-4E6A-9C40-F9AF4724CC54}" type="slidenum">
              <a:rPr lang="es-ES" altLang="tr-TR">
                <a:latin typeface="Times New Roman" panose="02020603050405020304" pitchFamily="18" charset="0"/>
              </a:rPr>
              <a:t>40</a:t>
            </a:fld>
            <a:endParaRPr lang="es-ES" altLang="tr-TR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2CE0DFC-ABC1-4759-AAE8-D80F1FBB8A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A493FB3-1EEC-4E65-84F8-FA80B71B3E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>
            <a:extLst>
              <a:ext uri="{FF2B5EF4-FFF2-40B4-BE49-F238E27FC236}">
                <a16:creationId xmlns:a16="http://schemas.microsoft.com/office/drawing/2014/main" id="{5B3C86EB-55A6-404F-AD6B-7E67CD2DBE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Marcador de notas">
            <a:extLst>
              <a:ext uri="{FF2B5EF4-FFF2-40B4-BE49-F238E27FC236}">
                <a16:creationId xmlns:a16="http://schemas.microsoft.com/office/drawing/2014/main" id="{56EE8425-F084-4C82-A74D-7B3555DC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7044" name="3 Marcador de número de diapositiva">
            <a:extLst>
              <a:ext uri="{FF2B5EF4-FFF2-40B4-BE49-F238E27FC236}">
                <a16:creationId xmlns:a16="http://schemas.microsoft.com/office/drawing/2014/main" id="{A260E6AA-35DF-42EC-A2CF-D26ADBE05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64F5A58-9576-410F-B41C-879EDF7FA073}" type="slidenum">
              <a:rPr lang="es-ES" altLang="tr-TR">
                <a:latin typeface="Times New Roman" panose="02020603050405020304" pitchFamily="18" charset="0"/>
              </a:rPr>
              <a:t>41</a:t>
            </a:fld>
            <a:endParaRPr lang="es-ES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24C853C-762D-4FC5-842E-9C4E9CC2BC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673BFA7-F5CD-46E6-9000-6FF58C018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3002029-7F9D-4475-A0F1-3D6948DE72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8886952-ADEB-489B-A602-C901D6E82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39FDAB8-5272-49A7-8EB8-7872A04D19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B64897B-E594-44C6-83CB-FA26B525A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E5284598-C5DE-48FF-A813-F1566602DE61}"/>
              </a:ext>
            </a:extLst>
          </p:cNvPr>
          <p:cNvSpPr txBox="1"/>
          <p:nvPr/>
        </p:nvSpPr>
        <p:spPr>
          <a:xfrm>
            <a:off x="3532188" y="1474788"/>
            <a:ext cx="477837" cy="2301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900" dirty="0">
                <a:latin typeface="Tahoma" charset="0"/>
              </a:rPr>
              <a:t>Gène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692F6D14-EE91-4288-99D7-B37E8111D2E3}"/>
              </a:ext>
            </a:extLst>
          </p:cNvPr>
          <p:cNvSpPr txBox="1"/>
          <p:nvPr/>
        </p:nvSpPr>
        <p:spPr bwMode="auto">
          <a:xfrm>
            <a:off x="3667125" y="1003300"/>
            <a:ext cx="601663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900" dirty="0">
                <a:latin typeface="Tahoma" charset="0"/>
              </a:rPr>
              <a:t>Gène 1</a:t>
            </a:r>
          </a:p>
          <a:p>
            <a:pPr>
              <a:defRPr/>
            </a:pPr>
            <a:r>
              <a:rPr lang="es-ES" sz="900" dirty="0">
                <a:latin typeface="Tahoma" charset="0"/>
              </a:rPr>
              <a:t>Gène 2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5C5F056E-06A2-4851-96A1-6785BAD001E7}"/>
              </a:ext>
            </a:extLst>
          </p:cNvPr>
          <p:cNvSpPr txBox="1"/>
          <p:nvPr/>
        </p:nvSpPr>
        <p:spPr bwMode="auto">
          <a:xfrm>
            <a:off x="4473575" y="1101725"/>
            <a:ext cx="869950" cy="50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900" dirty="0">
                <a:latin typeface="Tahoma" charset="0"/>
              </a:rPr>
              <a:t>Chromosome</a:t>
            </a:r>
          </a:p>
          <a:p>
            <a:pPr>
              <a:defRPr/>
            </a:pPr>
            <a:r>
              <a:rPr lang="en-GB" sz="900" dirty="0">
                <a:latin typeface="Tahoma" charset="0"/>
              </a:rPr>
              <a:t>             Gène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4C0A83D-2900-450A-88A7-48D864140B9B}"/>
              </a:ext>
            </a:extLst>
          </p:cNvPr>
          <p:cNvSpPr txBox="1"/>
          <p:nvPr/>
        </p:nvSpPr>
        <p:spPr bwMode="auto">
          <a:xfrm>
            <a:off x="3751263" y="1806575"/>
            <a:ext cx="517525" cy="5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900" dirty="0">
                <a:latin typeface="Tahoma" charset="0"/>
              </a:rPr>
              <a:t>   ADN</a:t>
            </a:r>
          </a:p>
          <a:p>
            <a:pPr>
              <a:defRPr/>
            </a:pPr>
            <a:endParaRPr lang="es-ES" sz="900" dirty="0">
              <a:latin typeface="Tahoma" charset="0"/>
            </a:endParaRPr>
          </a:p>
          <a:p>
            <a:pPr>
              <a:defRPr/>
            </a:pPr>
            <a:r>
              <a:rPr lang="es-ES" sz="900" dirty="0">
                <a:latin typeface="Tahoma" charset="0"/>
              </a:rPr>
              <a:t>Gène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BFBAEE73-1BE3-4753-BF0F-36A517B8413F}"/>
              </a:ext>
            </a:extLst>
          </p:cNvPr>
          <p:cNvSpPr txBox="1"/>
          <p:nvPr/>
        </p:nvSpPr>
        <p:spPr bwMode="auto">
          <a:xfrm>
            <a:off x="3935413" y="2314575"/>
            <a:ext cx="990600" cy="423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900" dirty="0">
                <a:latin typeface="Tahoma" charset="0"/>
              </a:rPr>
              <a:t>Segment d'ADN</a:t>
            </a:r>
          </a:p>
          <a:p>
            <a:pPr>
              <a:lnSpc>
                <a:spcPct val="120000"/>
              </a:lnSpc>
              <a:defRPr/>
            </a:pPr>
            <a:r>
              <a:rPr lang="en-GB" sz="900" dirty="0">
                <a:latin typeface="Tahoma" charset="0"/>
              </a:rPr>
              <a:t>ou gène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45D64D8-1032-4B6B-B3B2-52A7E0065E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9B8A329-9976-4C2F-9F68-EE7687DAB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DB8E354-FAA2-4181-B9D0-6E1BC2E286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3DFEB9C-50EE-4BA7-B6A5-092FD7C8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07179B0-0D2B-4D59-B63F-F31AE6C14E1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AF2887A-ADF3-4FC5-B7DD-F49DC91DF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8ACF9C2-B9ED-4771-88C3-5BEA38157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CF4D3AA-64C7-4D8A-AA01-1C4670F63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AA14ECC-BB82-45FC-81BD-8A4ED2D3F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CBB684D-B241-44A8-9B0D-713A01BF9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AB47A060-AC07-4142-AF73-28146838D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C89F0A6E-03A9-4503-818F-8E75832A8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3A391DBB-5BA4-4DB8-A4B3-28345A52F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392A43E-D08A-496B-9086-44AE081AA2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829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Haga clic para cambiar el estilo de título	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Haga clic para modificar el estilo de subtítulo del patrón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57E7096-A5A0-4186-A0C1-56E5FFA54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25ABD06-3D8F-4BAD-98AB-FAFB5EF5D18D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92003E8-F4CA-4446-AC23-1DF1905D7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42536-F265-486A-A4D5-B6FED958A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71E775-BD56-4443-AC2C-33294382B3E6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50999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439C999-8FCC-4A35-A93D-45E2301BE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248E-2754-4B94-B969-3F3D7E9D0097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33D6B91-6B41-4042-80CD-119945EAA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D164BBA-CC04-4D79-AD56-E192C06DE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F9C55-BE6E-40F1-8CCF-CA15EAD0EB08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66336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F8F68DE-400C-4AC0-B159-FE1DFE02C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BA7C0-9000-4800-B79B-BD71A9DD7DF5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498C99E-334E-4218-9F5B-F141A7E9B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890359-F5A3-47CD-9322-360BD93BA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5CCC-3005-4DDE-AEBE-1D5F86A27AA9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0178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48BCDA8-C3C0-45D6-85A3-8BBE41F8C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D29B-1B07-423F-82CB-9223BE02ED23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09177FE-AEA7-4FFF-A6D0-6689F711A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7D82DC6-CE3A-4A3C-81F0-25B221CFB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F1DE2-B94B-4433-86C5-C0319113978F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4994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29164A6-8548-4D9C-BE23-DCA684BD5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5BE1-5FC8-4191-9B38-E5F7C43477FF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18824D8-DECB-4684-ABCE-4D1AC906C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FE044D-FA00-4FC2-A6C1-36C3CCBAF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A6035-F419-4CF2-BD58-91C9DE820308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15435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84486A2-F8EB-4BBA-B69A-ACAD09170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C47BD-42DF-49BD-8C07-E954D7B93EBF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4CFDA50-CE20-4A9F-96E9-151EFE8EB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BC8D5D0-D21B-4DB4-AE06-8E5038CC6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1B97-9F2E-4F04-A81E-10CB9062376A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64956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2EECF37-C275-4ED0-83E7-43499FB08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F9BD-4E87-4BCB-B1D5-326BCF00B4FF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2C41906-3488-443F-A7EF-C6AB5009E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23386A1-C094-4359-A6CE-A441CDF3D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CE78-40C4-4DE2-B96A-DE05B6CE0048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3277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1548C6B-DDB6-4DA7-99E0-16F034383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36A8-6734-4942-BAA1-BF81B4ECEB47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5290F2F-555E-48A4-A4D1-D166ADB68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9C0743D-BF90-4293-8FB4-68F6C0035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500F0-8B44-4657-9174-D9BF54567B5F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533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97B2A56-0597-4C95-B6B6-2EEF055C6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F127-D167-4A69-A2B5-F41FAC6C8E22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C421766-1231-4099-BB76-164F4997C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2E5CC94-6F7C-4508-B08A-AE09DFFCB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5F50F-A0A1-41F1-AB8A-0B0400C1EE45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5253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24E2743-58B5-4CC3-AEFB-DCF60CD72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C09A-EE04-4B84-B449-B6FD32623012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2442FF6-4B8F-486B-B495-9E593F8F7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A08D89F-21E4-49D5-8CDE-FDFB3131E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E9C76-FBA2-4970-B1FA-CB1ADCC3F4E5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80671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DC5CC78-61D4-464D-9BBA-9B009234C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46D85-E57E-4DF4-BD08-48A66804F4E9}" type="datetimeFigureOut">
              <a:rPr lang="es-ES"/>
              <a:pPr>
                <a:defRPr/>
              </a:pPr>
              <a:t>16/11/2021</a:t>
            </a:fld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6342856-BF79-43AB-B449-BEFBFB457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971126B-CB69-4A94-A213-81E67EE9D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45BFA-2364-49F6-ABE5-2B313A3F305F}" type="slidenum">
              <a:rPr lang="en-GB" altLang="tr-TR"/>
              <a:pPr/>
              <a:t>‹Nº›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26870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F46217-B32A-4A9D-9D8E-B907B091A23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GB" altLang="tr-TR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6B872E-1F3D-48B3-A095-93DB5320131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GB" altLang="tr-TR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A3AEA7-A17F-4C2B-BF56-C259260E0C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GB" altLang="tr-TR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137CFE-7D11-4B3C-BC3C-9DC98B10ED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GB" altLang="tr-TR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F47A55-3466-4528-9167-45C4056042C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GB" altLang="tr-TR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B9DA12F-02E6-4A5B-A6C6-DAE42178CE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GB" altLang="tr-TR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5785878-7340-4F7C-9BD7-E1F6B1ED0B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GB" altLang="tr-TR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52C7CC6-B017-4217-9C41-134C46E54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Cliquez pour modifier le style du titre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D7F93077-23DD-4378-8A2C-EBA8E8FC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Cliquez pour modifier le style du texte du modèle</a:t>
            </a:r>
          </a:p>
          <a:p>
            <a:pPr lvl="1"/>
            <a:r>
              <a:rPr lang="en-GB" altLang="tr-TR"/>
              <a:t>Deuxième niveau</a:t>
            </a:r>
          </a:p>
          <a:p>
            <a:pPr lvl="2"/>
            <a:r>
              <a:rPr lang="en-GB" altLang="tr-TR"/>
              <a:t>Troisième niveau</a:t>
            </a:r>
          </a:p>
          <a:p>
            <a:pPr lvl="3"/>
            <a:r>
              <a:rPr lang="en-GB" altLang="tr-TR"/>
              <a:t>Quatrième niveau</a:t>
            </a:r>
          </a:p>
          <a:p>
            <a:pPr lvl="4"/>
            <a:r>
              <a:rPr lang="en-GB" altLang="tr-TR"/>
              <a:t>Cinquième niveau</a:t>
            </a:r>
          </a:p>
        </p:txBody>
      </p:sp>
      <p:sp>
        <p:nvSpPr>
          <p:cNvPr id="81931" name="Rectangle 11">
            <a:extLst>
              <a:ext uri="{FF2B5EF4-FFF2-40B4-BE49-F238E27FC236}">
                <a16:creationId xmlns:a16="http://schemas.microsoft.com/office/drawing/2014/main" id="{C3EE50AC-119B-4ADA-ADBC-8CD1E55093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fld id="{6C3C64FF-2665-4F38-8618-46F7A48C35E6}" type="datetimeFigureOut">
              <a:rPr lang="es-ES"/>
              <a:t>16/11/2021</a:t>
            </a:fld>
            <a:endParaRPr lang="en-GB"/>
          </a:p>
        </p:txBody>
      </p:sp>
      <p:sp>
        <p:nvSpPr>
          <p:cNvPr id="81932" name="Rectangle 12">
            <a:extLst>
              <a:ext uri="{FF2B5EF4-FFF2-40B4-BE49-F238E27FC236}">
                <a16:creationId xmlns:a16="http://schemas.microsoft.com/office/drawing/2014/main" id="{780CAF2B-9AFD-469F-A847-1B20A7E0AF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33" name="Rectangle 13">
            <a:extLst>
              <a:ext uri="{FF2B5EF4-FFF2-40B4-BE49-F238E27FC236}">
                <a16:creationId xmlns:a16="http://schemas.microsoft.com/office/drawing/2014/main" id="{3B749281-73CF-45BE-889E-83D2D03167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160937-5C94-4BA6-90B2-E06FA6F48E95}" type="slidenum">
              <a:rPr lang="en-GB" altLang="tr-TR"/>
              <a:t>‹Nº›</a:t>
            </a:fld>
            <a:endParaRPr lang="en-GB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1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ttp://www.buenasalud.net/wp-content/plugins/wp-o-matic/cache/93362_anti-aging-skin-care_thumb.jpg">
            <a:extLst>
              <a:ext uri="{FF2B5EF4-FFF2-40B4-BE49-F238E27FC236}">
                <a16:creationId xmlns:a16="http://schemas.microsoft.com/office/drawing/2014/main" id="{E7FEBE97-6522-4449-8E1A-7663C45D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"/>
          <a:stretch>
            <a:fillRect/>
          </a:stretch>
        </p:blipFill>
        <p:spPr bwMode="auto">
          <a:xfrm>
            <a:off x="3213100" y="0"/>
            <a:ext cx="46402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1FA08FD-0C91-463C-BC6D-2C18B4EE026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800600"/>
            <a:ext cx="9144000" cy="1143000"/>
          </a:xfrm>
          <a:solidFill>
            <a:srgbClr val="DDDDDD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altLang="tr-TR" sz="5400">
                <a:solidFill>
                  <a:srgbClr val="666699"/>
                </a:solidFill>
                <a:latin typeface="Verdana" panose="020B0604030504040204" pitchFamily="34" charset="0"/>
              </a:rPr>
              <a:t>Vieillissement</a:t>
            </a:r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FB3DFB3-E249-4E82-A643-0A8CE206D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2291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85E1E918-9C74-4853-B477-CEDA6E97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2 Imagen" descr="Pastelitos mitosis.jpg">
            <a:extLst>
              <a:ext uri="{FF2B5EF4-FFF2-40B4-BE49-F238E27FC236}">
                <a16:creationId xmlns:a16="http://schemas.microsoft.com/office/drawing/2014/main" id="{81865895-9795-42B5-B650-F56D10AB3F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60538"/>
            <a:ext cx="68580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>
            <a:extLst>
              <a:ext uri="{FF2B5EF4-FFF2-40B4-BE49-F238E27FC236}">
                <a16:creationId xmlns:a16="http://schemas.microsoft.com/office/drawing/2014/main" id="{301B0979-52BB-4ED0-ADD8-86F9BFBFA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ES" altLang="tr-TR" sz="2800">
                <a:solidFill>
                  <a:srgbClr val="4D4D4D"/>
                </a:solidFill>
                <a:latin typeface="Verdana" panose="020B0604030504040204" pitchFamily="34" charset="0"/>
              </a:rPr>
              <a:t>Mitose... et beignets</a:t>
            </a:r>
            <a:endParaRPr lang="es-ES" altLang="tr-TR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EA47074-06E5-434D-BF0C-54B8A65B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3315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FEE3A271-F84D-4CAC-A6CE-8528BB49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2 Imagen" descr="mitosis divertida I.jpg">
            <a:extLst>
              <a:ext uri="{FF2B5EF4-FFF2-40B4-BE49-F238E27FC236}">
                <a16:creationId xmlns:a16="http://schemas.microsoft.com/office/drawing/2014/main" id="{F1FE2BFE-9984-4239-BFCA-DD0565C244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2088"/>
            <a:ext cx="71628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9">
            <a:extLst>
              <a:ext uri="{FF2B5EF4-FFF2-40B4-BE49-F238E27FC236}">
                <a16:creationId xmlns:a16="http://schemas.microsoft.com/office/drawing/2014/main" id="{71177039-6E0D-479D-A8D1-AF785D8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ES" altLang="tr-TR" sz="2800">
                <a:solidFill>
                  <a:srgbClr val="4D4D4D"/>
                </a:solidFill>
                <a:latin typeface="Verdana" panose="020B0604030504040204" pitchFamily="34" charset="0"/>
              </a:rPr>
              <a:t>Mitose animée</a:t>
            </a:r>
            <a:endParaRPr lang="es-ES" altLang="tr-TR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2BEDDBD-3E4B-44D5-B24B-186399B5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4339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5A92B024-01CC-403E-973D-44C4A129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1 Imagen" descr="Tipos celulaleres iV.jpg">
            <a:extLst>
              <a:ext uri="{FF2B5EF4-FFF2-40B4-BE49-F238E27FC236}">
                <a16:creationId xmlns:a16="http://schemas.microsoft.com/office/drawing/2014/main" id="{E78332CB-60E2-4AC5-905E-EB3C1CD471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3"/>
          <a:stretch>
            <a:fillRect/>
          </a:stretch>
        </p:blipFill>
        <p:spPr bwMode="auto">
          <a:xfrm>
            <a:off x="1143000" y="1866900"/>
            <a:ext cx="6781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>
            <a:extLst>
              <a:ext uri="{FF2B5EF4-FFF2-40B4-BE49-F238E27FC236}">
                <a16:creationId xmlns:a16="http://schemas.microsoft.com/office/drawing/2014/main" id="{CCC2ABC4-3673-496A-B871-86D4CBB7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81400"/>
            <a:ext cx="1295400" cy="685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07F25848-4957-41AD-963B-9067B2F9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000" b="1">
                <a:solidFill>
                  <a:srgbClr val="4D4D4D"/>
                </a:solidFill>
                <a:latin typeface="Verdana" panose="020B0604030504040204" pitchFamily="34" charset="0"/>
              </a:rPr>
              <a:t>STIMULUS PROLIFÉRATIF</a:t>
            </a:r>
          </a:p>
        </p:txBody>
      </p:sp>
      <p:sp>
        <p:nvSpPr>
          <p:cNvPr id="14343" name="Rectangle 8">
            <a:extLst>
              <a:ext uri="{FF2B5EF4-FFF2-40B4-BE49-F238E27FC236}">
                <a16:creationId xmlns:a16="http://schemas.microsoft.com/office/drawing/2014/main" id="{452693D9-7FB3-46E8-9D2B-38044C38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05000"/>
            <a:ext cx="2133600" cy="1143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14344" name="Text Box 7">
            <a:extLst>
              <a:ext uri="{FF2B5EF4-FFF2-40B4-BE49-F238E27FC236}">
                <a16:creationId xmlns:a16="http://schemas.microsoft.com/office/drawing/2014/main" id="{340B812D-F3B9-4508-9E83-AD2C199D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0"/>
            <a:ext cx="289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000" b="1">
                <a:solidFill>
                  <a:srgbClr val="4D4D4D"/>
                </a:solidFill>
                <a:latin typeface="Verdana" panose="020B0604030504040204" pitchFamily="34" charset="0"/>
              </a:rPr>
              <a:t>PROBLÈMES AU NIVEAU DES CHROMOSOMES</a:t>
            </a:r>
          </a:p>
          <a:p>
            <a:pPr eaLnBrk="1" hangingPunct="1"/>
            <a:r>
              <a:rPr lang="es-ES" altLang="tr-TR" sz="1000" b="1">
                <a:solidFill>
                  <a:srgbClr val="4D4D4D"/>
                </a:solidFill>
                <a:latin typeface="Verdana" panose="020B0604030504040204" pitchFamily="34" charset="0"/>
              </a:rPr>
              <a:t>PROBLÈMES AU NIVEAU DE LA MEMBRANE NUCLÉAIRE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AC84CFC7-F05C-4833-9407-2E2680FD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914400"/>
            <a:ext cx="561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2000" b="1">
                <a:solidFill>
                  <a:srgbClr val="4D4D4D"/>
                </a:solidFill>
                <a:latin typeface="Verdana" panose="020B0604030504040204" pitchFamily="34" charset="0"/>
              </a:rPr>
              <a:t>La régénération cellulaire est-elle toujours la même ?</a:t>
            </a:r>
          </a:p>
        </p:txBody>
      </p:sp>
    </p:spTree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62278E05-6E85-46C5-BD52-7ACCDC7B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5363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EAA874DB-CDE9-4F0C-A05C-8975BD23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00519731-0296-425B-B18F-180109C896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00200"/>
            <a:ext cx="5029200" cy="1143000"/>
          </a:xfrm>
        </p:spPr>
        <p:txBody>
          <a:bodyPr anchor="ctr"/>
          <a:lstStyle/>
          <a:p>
            <a:pPr eaLnBrk="1" hangingPunct="1"/>
            <a:r>
              <a:rPr lang="en-GB" altLang="tr-TR" sz="2800">
                <a:solidFill>
                  <a:srgbClr val="4D4D4D"/>
                </a:solidFill>
                <a:latin typeface="Verdana" panose="020B0604030504040204" pitchFamily="34" charset="0"/>
              </a:rPr>
              <a:t>Une cellule sénescente est une cellule qui...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79F8D72F-C042-49FA-A2A3-14BFFE3BDD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667000"/>
            <a:ext cx="8991600" cy="32766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s-ES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	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s-ES" altLang="tr-TR" sz="1800" b="1">
                <a:solidFill>
                  <a:srgbClr val="4D4D4D"/>
                </a:solidFill>
                <a:latin typeface="Verdana" panose="020B0604030504040204" pitchFamily="34" charset="0"/>
              </a:rPr>
              <a:t>- </a:t>
            </a:r>
            <a:r>
              <a:rPr lang="en-GB" altLang="tr-TR" sz="1800" b="1">
                <a:solidFill>
                  <a:srgbClr val="4D4D4D"/>
                </a:solidFill>
                <a:latin typeface="Verdana" panose="020B0604030504040204" pitchFamily="34" charset="0"/>
              </a:rPr>
              <a:t>a perdu sa capacité à se répliquer ou à se diviser</a:t>
            </a: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- a une taille et une forme différentes.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- a moins de contacts avec les cellules voisines.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- présente un dysfonctionnement des fibroblastes.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GB" altLang="tr-TR" sz="1800" b="1">
                <a:solidFill>
                  <a:srgbClr val="4D4D4D"/>
                </a:solidFill>
                <a:latin typeface="Verdana" panose="020B0604030504040204" pitchFamily="34" charset="0"/>
              </a:rPr>
              <a:t>- résiste aux processus de mutation ou de mort cellulaire</a:t>
            </a: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- présente une plus grande adhérence à la matrice extracellulaire</a:t>
            </a:r>
            <a:r>
              <a:rPr lang="es-ES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15366" name="Picture 7" descr="http://upload.wikimedia.org/wikipedia/commons/thumb/6/6e/Hutchinson-Gilford_Progeria_Syndrome.png/220px-Hutchinson-Gilford_Progeria_Syndrome.png">
            <a:extLst>
              <a:ext uri="{FF2B5EF4-FFF2-40B4-BE49-F238E27FC236}">
                <a16:creationId xmlns:a16="http://schemas.microsoft.com/office/drawing/2014/main" id="{952598C6-B8F2-4FA4-8D2B-B0110678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8" b="50732"/>
          <a:stretch>
            <a:fillRect/>
          </a:stretch>
        </p:blipFill>
        <p:spPr bwMode="auto">
          <a:xfrm>
            <a:off x="5257800" y="533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http://upload.wikimedia.org/wikipedia/commons/thumb/6/6e/Hutchinson-Gilford_Progeria_Syndrome.png/220px-Hutchinson-Gilford_Progeria_Syndrome.png">
            <a:extLst>
              <a:ext uri="{FF2B5EF4-FFF2-40B4-BE49-F238E27FC236}">
                <a16:creationId xmlns:a16="http://schemas.microsoft.com/office/drawing/2014/main" id="{31E9315D-8C90-498B-AA9C-F785BB37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8" t="51613"/>
          <a:stretch>
            <a:fillRect/>
          </a:stretch>
        </p:blipFill>
        <p:spPr bwMode="auto">
          <a:xfrm>
            <a:off x="7010400" y="838200"/>
            <a:ext cx="1600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4A2DE79F-B981-4341-9C90-F799274C5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6387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1FCB8B6A-2991-455F-A2D1-05E92F01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6">
            <a:extLst>
              <a:ext uri="{FF2B5EF4-FFF2-40B4-BE49-F238E27FC236}">
                <a16:creationId xmlns:a16="http://schemas.microsoft.com/office/drawing/2014/main" id="{7D866A77-BC47-4212-892C-48B0B06E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6250" b="23438"/>
          <a:stretch>
            <a:fillRect/>
          </a:stretch>
        </p:blipFill>
        <p:spPr bwMode="auto">
          <a:xfrm>
            <a:off x="457200" y="441325"/>
            <a:ext cx="80010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15">
            <a:extLst>
              <a:ext uri="{FF2B5EF4-FFF2-40B4-BE49-F238E27FC236}">
                <a16:creationId xmlns:a16="http://schemas.microsoft.com/office/drawing/2014/main" id="{33DB298A-AEBE-4E65-A279-0B82615BE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s-ES" altLang="tr-TR" sz="2400" b="1">
                <a:latin typeface="Verdana" panose="020B0604030504040204" pitchFamily="34" charset="0"/>
              </a:rPr>
              <a:t>Marqueurs de sénescence</a:t>
            </a:r>
            <a:endParaRPr lang="es-ES" altLang="tr-TR" sz="2400">
              <a:latin typeface="Verdana" panose="020B060403050404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s-ES" altLang="tr-TR" sz="2400">
                <a:latin typeface="Verdana" panose="020B0604030504040204" pitchFamily="34" charset="0"/>
              </a:rPr>
              <a:t>Vieillissement chromosomique </a:t>
            </a:r>
          </a:p>
        </p:txBody>
      </p:sp>
      <p:sp>
        <p:nvSpPr>
          <p:cNvPr id="16390" name="Rectangle 18">
            <a:extLst>
              <a:ext uri="{FF2B5EF4-FFF2-40B4-BE49-F238E27FC236}">
                <a16:creationId xmlns:a16="http://schemas.microsoft.com/office/drawing/2014/main" id="{E6C33593-218B-4C2E-8A82-55A2A871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18125"/>
            <a:ext cx="5867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Érosion intrinsèque des télomères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Dommages extrinsèques à l'ADN</a:t>
            </a:r>
          </a:p>
        </p:txBody>
      </p:sp>
    </p:spTree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1D6A060-4CFE-4571-8E65-F5162D89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7411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BE98C45A-D2FF-4C19-80C6-10363668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4">
            <a:extLst>
              <a:ext uri="{FF2B5EF4-FFF2-40B4-BE49-F238E27FC236}">
                <a16:creationId xmlns:a16="http://schemas.microsoft.com/office/drawing/2014/main" id="{6352D408-0754-4DC0-A875-5B4AF530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3800"/>
            <a:ext cx="7924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>
                <a:latin typeface="Verdana" panose="020B0604030504040204" pitchFamily="34" charset="0"/>
              </a:rPr>
              <a:t>La membrane nucléaire est formée de plusieurs couches qui contribuent à maintenir l'architecture cellulaire. Au fur et à mesure que le processus de vieillissement avance, une mutation enzymatique se produit dans l'une de ces couches, appelée </a:t>
            </a:r>
            <a:r>
              <a:rPr lang="en-GB" altLang="tr-TR" b="1">
                <a:latin typeface="Verdana" panose="020B0604030504040204" pitchFamily="34" charset="0"/>
              </a:rPr>
              <a:t>lamine A</a:t>
            </a:r>
            <a:r>
              <a:rPr lang="en-GB" altLang="tr-TR">
                <a:latin typeface="Verdana" panose="020B0604030504040204" pitchFamily="34" charset="0"/>
              </a:rPr>
              <a:t>, qui la transforme en </a:t>
            </a:r>
            <a:r>
              <a:rPr lang="en-GB" altLang="tr-TR" b="1">
                <a:latin typeface="Verdana" panose="020B0604030504040204" pitchFamily="34" charset="0"/>
              </a:rPr>
              <a:t>progérine</a:t>
            </a:r>
            <a:r>
              <a:rPr lang="en-GB" altLang="tr-TR">
                <a:latin typeface="Verdana" panose="020B0604030504040204" pitchFamily="34" charset="0"/>
              </a:rPr>
              <a:t>. </a:t>
            </a:r>
          </a:p>
          <a:p>
            <a:pPr eaLnBrk="1" hangingPunct="1"/>
            <a:endParaRPr lang="en-GB" altLang="tr-TR">
              <a:latin typeface="Verdana" panose="020B0604030504040204" pitchFamily="34" charset="0"/>
            </a:endParaRPr>
          </a:p>
          <a:p>
            <a:pPr eaLnBrk="1" hangingPunct="1"/>
            <a:r>
              <a:rPr lang="en-GB" altLang="tr-TR">
                <a:latin typeface="Verdana" panose="020B0604030504040204" pitchFamily="34" charset="0"/>
              </a:rPr>
              <a:t>La concentration de cette protéine permet d'estimer l'âge biologique (la santé) des cellules. </a:t>
            </a:r>
          </a:p>
        </p:txBody>
      </p:sp>
      <p:pic>
        <p:nvPicPr>
          <p:cNvPr id="17413" name="Picture 26" descr="http://t2.gstatic.com/images?q=tbn:ANd9GcQU5M378DAEYADHVbPfjEk1mgxDG-FlIjKSJVDbSJbqbt2viE2wXhaIa0wyrQ">
            <a:extLst>
              <a:ext uri="{FF2B5EF4-FFF2-40B4-BE49-F238E27FC236}">
                <a16:creationId xmlns:a16="http://schemas.microsoft.com/office/drawing/2014/main" id="{70939DEB-5581-46CF-B8EF-6494896B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81000"/>
            <a:ext cx="29606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7">
            <a:extLst>
              <a:ext uri="{FF2B5EF4-FFF2-40B4-BE49-F238E27FC236}">
                <a16:creationId xmlns:a16="http://schemas.microsoft.com/office/drawing/2014/main" id="{493369D4-5291-45CB-B3C7-4F874851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tr-TR" sz="2400" b="1">
                <a:latin typeface="Verdana" panose="020B0604030504040204" pitchFamily="34" charset="0"/>
              </a:rPr>
              <a:t>Marqueurs de sénescence</a:t>
            </a:r>
            <a:endParaRPr lang="en-GB" altLang="tr-TR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tr-TR" sz="2400">
                <a:latin typeface="Verdana" panose="020B0604030504040204" pitchFamily="34" charset="0"/>
              </a:rPr>
              <a:t>Vieillissement de la membrane nucléaire </a:t>
            </a:r>
          </a:p>
        </p:txBody>
      </p:sp>
    </p:spTree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E017D8F-7665-497C-AEC4-494E0930C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8435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ACA1D3CA-0FA5-461B-AA71-7C560A420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>
            <a:extLst>
              <a:ext uri="{FF2B5EF4-FFF2-40B4-BE49-F238E27FC236}">
                <a16:creationId xmlns:a16="http://schemas.microsoft.com/office/drawing/2014/main" id="{A043CB94-BBDD-4B7C-809E-B000F482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16240" r="76190" b="1709"/>
          <a:stretch>
            <a:fillRect/>
          </a:stretch>
        </p:blipFill>
        <p:spPr bwMode="auto">
          <a:xfrm>
            <a:off x="728663" y="1338263"/>
            <a:ext cx="2024062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>
            <a:extLst>
              <a:ext uri="{FF2B5EF4-FFF2-40B4-BE49-F238E27FC236}">
                <a16:creationId xmlns:a16="http://schemas.microsoft.com/office/drawing/2014/main" id="{0B86B57A-3E85-4446-B5E0-450CDD53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1111" r="11429" b="11966"/>
          <a:stretch>
            <a:fillRect/>
          </a:stretch>
        </p:blipFill>
        <p:spPr bwMode="auto">
          <a:xfrm>
            <a:off x="2709863" y="1338263"/>
            <a:ext cx="5443537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92EE206-E4D7-41DB-B5F9-7C188EDCA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9459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A4A0D1BD-08F2-4E60-9F76-2BE45FCF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3931B919-1233-444C-B950-3068867D65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458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tr-TR" sz="2400">
                <a:latin typeface="Verdana" panose="020B0604030504040204" pitchFamily="34" charset="0"/>
              </a:rPr>
              <a:t>	Si le noyau cellulaire présente des anomalies, ses principales fonctions sont affectées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tr-TR" sz="14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tr-TR" sz="2400">
                <a:latin typeface="Verdana" panose="020B0604030504040204" pitchFamily="34" charset="0"/>
              </a:rPr>
              <a:t>	- Synthèse des protéines (transcription génétique)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tr-TR" sz="2400">
                <a:latin typeface="Verdana" panose="020B0604030504040204" pitchFamily="34" charset="0"/>
              </a:rPr>
              <a:t>	- Prolifération cellulaire (duplication de l'ADN)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tr-TR" sz="2400">
                <a:latin typeface="Verdana" panose="020B0604030504040204" pitchFamily="34" charset="0"/>
              </a:rPr>
              <a:t>	- Réparation de l'ADN</a:t>
            </a:r>
          </a:p>
        </p:txBody>
      </p:sp>
      <p:pic>
        <p:nvPicPr>
          <p:cNvPr id="19461" name="Picture 5" descr="http://www.javeriana.edu.co/Facultades/Ciencias/neurobioquimica/libros/celular/cellnucleus.jpg">
            <a:extLst>
              <a:ext uri="{FF2B5EF4-FFF2-40B4-BE49-F238E27FC236}">
                <a16:creationId xmlns:a16="http://schemas.microsoft.com/office/drawing/2014/main" id="{FC4E693B-5BF5-43AF-83CC-EE8204D5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33700"/>
            <a:ext cx="3429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2646848C-4284-4DC0-8322-55CE1FAD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81400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" altLang="tr-TR">
                <a:latin typeface="Verdana" panose="020B060403050404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tr-TR">
                <a:latin typeface="Verdana" panose="020B0604030504040204" pitchFamily="34" charset="0"/>
              </a:rPr>
              <a:t>	Au niveau des </a:t>
            </a:r>
            <a:r>
              <a:rPr lang="en-GB" altLang="tr-TR" b="1">
                <a:latin typeface="Verdana" panose="020B0604030504040204" pitchFamily="34" charset="0"/>
              </a:rPr>
              <a:t>cellules</a:t>
            </a:r>
            <a:r>
              <a:rPr lang="en-GB" altLang="tr-TR">
                <a:latin typeface="Verdana" panose="020B0604030504040204" pitchFamily="34" charset="0"/>
              </a:rPr>
              <a:t>, cela entraîne une altération de leur fonction, qui passe à un état de faible fonctionnalité ou de sénescence.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tr-TR" sz="1000">
                <a:latin typeface="Verdana" panose="020B060403050404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tr-TR">
                <a:latin typeface="Verdana" panose="020B0604030504040204" pitchFamily="34" charset="0"/>
              </a:rPr>
              <a:t>	Au niveau de la </a:t>
            </a:r>
            <a:r>
              <a:rPr lang="en-GB" altLang="tr-TR" b="1">
                <a:latin typeface="Verdana" panose="020B0604030504040204" pitchFamily="34" charset="0"/>
              </a:rPr>
              <a:t>peau, </a:t>
            </a:r>
            <a:r>
              <a:rPr lang="en-GB" altLang="tr-TR">
                <a:latin typeface="Verdana" panose="020B0604030504040204" pitchFamily="34" charset="0"/>
              </a:rPr>
              <a:t>cela entraîne un vieillissement accéléré ou prématuré.</a:t>
            </a:r>
          </a:p>
        </p:txBody>
      </p:sp>
    </p:spTree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686AA8F-991B-4883-84A7-A4CDA976C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20483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EA67D1C6-736F-4003-9C57-6ACFD2D4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>
            <a:extLst>
              <a:ext uri="{FF2B5EF4-FFF2-40B4-BE49-F238E27FC236}">
                <a16:creationId xmlns:a16="http://schemas.microsoft.com/office/drawing/2014/main" id="{0C55C927-FB11-406D-A5D3-53A904A0D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914400"/>
            <a:ext cx="4090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2000" b="1">
                <a:solidFill>
                  <a:srgbClr val="4D4D4D"/>
                </a:solidFill>
                <a:latin typeface="Verdana" panose="020B0604030504040204" pitchFamily="34" charset="0"/>
              </a:rPr>
              <a:t>PROLIFÉRATION CELLULAIRE</a:t>
            </a: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75BE4B1D-C269-4829-B6EA-1B507A2A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201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0E69C1F-3F4D-435B-82FA-46D569D6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356D823-EDF2-4704-A50E-EB7CAE9F1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21508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D87B97EC-AD4B-4358-9798-2149213A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8 Grupo">
            <a:extLst>
              <a:ext uri="{FF2B5EF4-FFF2-40B4-BE49-F238E27FC236}">
                <a16:creationId xmlns:a16="http://schemas.microsoft.com/office/drawing/2014/main" id="{2DA86CE0-6306-4A3D-B9AB-2A35915DFEC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484313"/>
            <a:ext cx="5281612" cy="4324350"/>
            <a:chOff x="827584" y="1412776"/>
            <a:chExt cx="5281389" cy="4324658"/>
          </a:xfrm>
        </p:grpSpPr>
        <p:pic>
          <p:nvPicPr>
            <p:cNvPr id="21515" name="Picture 5">
              <a:extLst>
                <a:ext uri="{FF2B5EF4-FFF2-40B4-BE49-F238E27FC236}">
                  <a16:creationId xmlns:a16="http://schemas.microsoft.com/office/drawing/2014/main" id="{B0530339-A8D2-41EA-9910-0CDDB85CF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412776"/>
              <a:ext cx="4849341" cy="432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2 Marcador de contenido">
              <a:extLst>
                <a:ext uri="{FF2B5EF4-FFF2-40B4-BE49-F238E27FC236}">
                  <a16:creationId xmlns:a16="http://schemas.microsoft.com/office/drawing/2014/main" id="{D8017FDC-E20A-42CC-951B-C7924D275D0D}"/>
                </a:ext>
              </a:extLst>
            </p:cNvPr>
            <p:cNvSpPr txBox="1">
              <a:spLocks/>
            </p:cNvSpPr>
            <p:nvPr/>
          </p:nvSpPr>
          <p:spPr bwMode="auto">
            <a:xfrm rot="-5400000">
              <a:off x="694685" y="2708920"/>
              <a:ext cx="86409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s-ES" altLang="tr-TR" sz="1400">
                  <a:latin typeface="Arial Narrow" panose="020B0606020202030204" pitchFamily="34" charset="0"/>
                </a:rPr>
                <a:t>Épiderme</a:t>
              </a:r>
              <a:endParaRPr lang="es-ES" altLang="tr-TR" sz="1400">
                <a:solidFill>
                  <a:srgbClr val="7030A0"/>
                </a:solidFill>
                <a:latin typeface="Arial Narrow" panose="020B0606020202030204" pitchFamily="34" charset="0"/>
              </a:endParaRPr>
            </a:p>
            <a:p>
              <a:pPr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es-ES" altLang="tr-TR">
                <a:solidFill>
                  <a:srgbClr val="7030A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517" name="2 Marcador de contenido">
              <a:extLst>
                <a:ext uri="{FF2B5EF4-FFF2-40B4-BE49-F238E27FC236}">
                  <a16:creationId xmlns:a16="http://schemas.microsoft.com/office/drawing/2014/main" id="{C1BEBC2C-AFBC-4519-BCB8-E423290A439F}"/>
                </a:ext>
              </a:extLst>
            </p:cNvPr>
            <p:cNvSpPr txBox="1">
              <a:spLocks/>
            </p:cNvSpPr>
            <p:nvPr/>
          </p:nvSpPr>
          <p:spPr bwMode="auto">
            <a:xfrm rot="-5400000">
              <a:off x="648610" y="3754080"/>
              <a:ext cx="8620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ES" altLang="tr-TR" sz="1400">
                  <a:latin typeface="Arial Narrow" panose="020B0606020202030204" pitchFamily="34" charset="0"/>
                </a:rPr>
                <a:t>Dermis papillaire</a:t>
              </a:r>
              <a:endParaRPr lang="es-ES" altLang="tr-TR" sz="1400">
                <a:solidFill>
                  <a:srgbClr val="7030A0"/>
                </a:solidFill>
                <a:latin typeface="Arial Narrow" panose="020B0606020202030204" pitchFamily="34" charset="0"/>
              </a:endParaRPr>
            </a:p>
            <a:p>
              <a:pPr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es-ES" altLang="tr-TR">
                <a:solidFill>
                  <a:srgbClr val="7030A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518" name="2 Marcador de contenido">
              <a:extLst>
                <a:ext uri="{FF2B5EF4-FFF2-40B4-BE49-F238E27FC236}">
                  <a16:creationId xmlns:a16="http://schemas.microsoft.com/office/drawing/2014/main" id="{2FB129AB-1704-4C84-AC85-055720D19F7F}"/>
                </a:ext>
              </a:extLst>
            </p:cNvPr>
            <p:cNvSpPr txBox="1">
              <a:spLocks/>
            </p:cNvSpPr>
            <p:nvPr/>
          </p:nvSpPr>
          <p:spPr bwMode="auto">
            <a:xfrm rot="-5400000">
              <a:off x="683568" y="4892910"/>
              <a:ext cx="792088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s-ES" altLang="tr-TR" sz="1400">
                  <a:latin typeface="Arial Narrow" panose="020B0606020202030204" pitchFamily="34" charset="0"/>
                </a:rPr>
                <a:t>Dermis réticulaire</a:t>
              </a:r>
              <a:endParaRPr lang="es-ES" altLang="tr-TR" sz="1400">
                <a:solidFill>
                  <a:srgbClr val="7030A0"/>
                </a:solidFill>
                <a:latin typeface="Arial Narrow" panose="020B0606020202030204" pitchFamily="34" charset="0"/>
              </a:endParaRPr>
            </a:p>
            <a:p>
              <a:pPr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es-ES" altLang="tr-TR">
                <a:solidFill>
                  <a:srgbClr val="7030A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1510" name="2 Marcador de contenido">
            <a:extLst>
              <a:ext uri="{FF2B5EF4-FFF2-40B4-BE49-F238E27FC236}">
                <a16:creationId xmlns:a16="http://schemas.microsoft.com/office/drawing/2014/main" id="{C6071299-EA5C-402B-B18C-4694CC67E227}"/>
              </a:ext>
            </a:extLst>
          </p:cNvPr>
          <p:cNvSpPr txBox="1">
            <a:spLocks/>
          </p:cNvSpPr>
          <p:nvPr/>
        </p:nvSpPr>
        <p:spPr bwMode="auto">
          <a:xfrm>
            <a:off x="5795963" y="1773238"/>
            <a:ext cx="30972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400">
                <a:latin typeface="Arial Narrow" panose="020B0606020202030204" pitchFamily="34" charset="0"/>
              </a:rPr>
              <a:t>Dermis papillaire = tissu conjonctif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400">
                <a:latin typeface="Arial Narrow" panose="020B0606020202030204" pitchFamily="34" charset="0"/>
              </a:rPr>
              <a:t>Composants fonctionnels : collagène et élastine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tr-TR" sz="1400" i="1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400">
                <a:latin typeface="Arial Narrow" panose="020B0606020202030204" pitchFamily="34" charset="0"/>
              </a:rPr>
              <a:t>Résilience, élasticité, déformabilité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tr-TR" sz="1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200">
                <a:latin typeface="Arial Narrow" panose="020B0606020202030204" pitchFamily="34" charset="0"/>
              </a:rPr>
              <a:t>Vieillissement intrinsèque (L.R.) et vieillissement extrinsèque (UV)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200">
                <a:latin typeface="Arial Narrow" panose="020B0606020202030204" pitchFamily="34" charset="0"/>
              </a:rPr>
              <a:t>Rides médianes, perte d'élasticité.</a:t>
            </a:r>
            <a:endParaRPr lang="es-ES" altLang="tr-TR" sz="1200"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tr-TR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21511" name="2 Marcador de contenido">
            <a:extLst>
              <a:ext uri="{FF2B5EF4-FFF2-40B4-BE49-F238E27FC236}">
                <a16:creationId xmlns:a16="http://schemas.microsoft.com/office/drawing/2014/main" id="{8372BB76-4F0A-4A26-9653-E61D15DB699F}"/>
              </a:ext>
            </a:extLst>
          </p:cNvPr>
          <p:cNvSpPr txBox="1">
            <a:spLocks/>
          </p:cNvSpPr>
          <p:nvPr/>
        </p:nvSpPr>
        <p:spPr bwMode="auto">
          <a:xfrm>
            <a:off x="5795963" y="3933825"/>
            <a:ext cx="309721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400">
                <a:latin typeface="Arial Narrow" panose="020B0606020202030204" pitchFamily="34" charset="0"/>
              </a:rPr>
              <a:t>Dermis réticulaire = tissu dense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tr-TR" sz="1400">
                <a:latin typeface="Arial Narrow" panose="020B0606020202030204" pitchFamily="34" charset="0"/>
              </a:rPr>
              <a:t>Composants fonctionnels : collagène et élastine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tr-TR" sz="1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400">
                <a:latin typeface="Arial Narrow" panose="020B0606020202030204" pitchFamily="34" charset="0"/>
              </a:rPr>
              <a:t>Résistance, soutien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tr-TR" sz="1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200">
                <a:latin typeface="Arial Narrow" panose="020B0606020202030204" pitchFamily="34" charset="0"/>
              </a:rPr>
              <a:t>Vieillissement extrinsèque (UV)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tr-TR" sz="1200">
                <a:latin typeface="Arial Narrow" panose="020B0606020202030204" pitchFamily="34" charset="0"/>
              </a:rPr>
              <a:t>Rides profondes, relâchement cutané</a:t>
            </a:r>
            <a:endParaRPr lang="es-ES" altLang="tr-TR" sz="1200"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tr-TR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11 Flecha abajo">
            <a:extLst>
              <a:ext uri="{FF2B5EF4-FFF2-40B4-BE49-F238E27FC236}">
                <a16:creationId xmlns:a16="http://schemas.microsoft.com/office/drawing/2014/main" id="{BBD0DD81-2B44-43F1-B46E-70385BCBEB8C}"/>
              </a:ext>
            </a:extLst>
          </p:cNvPr>
          <p:cNvSpPr/>
          <p:nvPr/>
        </p:nvSpPr>
        <p:spPr>
          <a:xfrm>
            <a:off x="6300788" y="2420938"/>
            <a:ext cx="215900" cy="14446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0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" name="12 Flecha abajo">
            <a:extLst>
              <a:ext uri="{FF2B5EF4-FFF2-40B4-BE49-F238E27FC236}">
                <a16:creationId xmlns:a16="http://schemas.microsoft.com/office/drawing/2014/main" id="{BC279BCD-D66C-4A06-9A3E-68AC4BE0558B}"/>
              </a:ext>
            </a:extLst>
          </p:cNvPr>
          <p:cNvSpPr/>
          <p:nvPr/>
        </p:nvSpPr>
        <p:spPr>
          <a:xfrm>
            <a:off x="6156325" y="4581525"/>
            <a:ext cx="215900" cy="14446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0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514" name="1 Título">
            <a:extLst>
              <a:ext uri="{FF2B5EF4-FFF2-40B4-BE49-F238E27FC236}">
                <a16:creationId xmlns:a16="http://schemas.microsoft.com/office/drawing/2014/main" id="{AA18C0B9-6504-49A5-9F35-E1A10D85BEFD}"/>
              </a:ext>
            </a:extLst>
          </p:cNvPr>
          <p:cNvSpPr txBox="1">
            <a:spLocks/>
          </p:cNvSpPr>
          <p:nvPr/>
        </p:nvSpPr>
        <p:spPr bwMode="auto">
          <a:xfrm>
            <a:off x="468313" y="661988"/>
            <a:ext cx="82073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ES" altLang="tr-TR" sz="2400" b="1">
                <a:solidFill>
                  <a:srgbClr val="7030A0"/>
                </a:solidFill>
                <a:latin typeface="Arial Narrow" panose="020B0606020202030204" pitchFamily="34" charset="0"/>
              </a:rPr>
              <a:t>Histologie cutanée. Fonction</a:t>
            </a:r>
            <a:endParaRPr lang="es-ES" altLang="tr-TR" sz="2000" b="1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4">
            <a:extLst>
              <a:ext uri="{FF2B5EF4-FFF2-40B4-BE49-F238E27FC236}">
                <a16:creationId xmlns:a16="http://schemas.microsoft.com/office/drawing/2014/main" id="{2ED9C939-B708-4649-95C1-E1F348D6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4099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F8AB7127-79B0-4555-AB25-1835ADF5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026">
            <a:extLst>
              <a:ext uri="{FF2B5EF4-FFF2-40B4-BE49-F238E27FC236}">
                <a16:creationId xmlns:a16="http://schemas.microsoft.com/office/drawing/2014/main" id="{CBD03B39-382D-4B04-8EE0-7C6CAD8B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0"/>
            <a:ext cx="2514600" cy="4572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4101" name="Rectangle 1036">
            <a:extLst>
              <a:ext uri="{FF2B5EF4-FFF2-40B4-BE49-F238E27FC236}">
                <a16:creationId xmlns:a16="http://schemas.microsoft.com/office/drawing/2014/main" id="{7C724C71-C0FF-4CE3-906B-3F89A6F9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2514600" cy="35814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4102" name="Picture 1031" descr="http://img.informador.com.mx/biblioteca/imagen/266x200/353/352312.jpg">
            <a:extLst>
              <a:ext uri="{FF2B5EF4-FFF2-40B4-BE49-F238E27FC236}">
                <a16:creationId xmlns:a16="http://schemas.microsoft.com/office/drawing/2014/main" id="{F9BBACD8-AAE7-46DE-9707-D9F013FC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9350"/>
            <a:ext cx="2362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29" descr="http://www.modafemenina.org/wp-content/uploads/2010/02/tratamientos-de-manchas-en-la-piel-1.jpg">
            <a:extLst>
              <a:ext uri="{FF2B5EF4-FFF2-40B4-BE49-F238E27FC236}">
                <a16:creationId xmlns:a16="http://schemas.microsoft.com/office/drawing/2014/main" id="{3DD148F6-3111-4C23-8D7E-E9882772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51063"/>
            <a:ext cx="23622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037">
            <a:extLst>
              <a:ext uri="{FF2B5EF4-FFF2-40B4-BE49-F238E27FC236}">
                <a16:creationId xmlns:a16="http://schemas.microsoft.com/office/drawing/2014/main" id="{0E6E3920-C901-4B96-9E50-13525905D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0"/>
            <a:ext cx="2514600" cy="54864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4105" name="Picture 1030" descr="http://www.centromujer.es/files/2011/10/Combate-la-flacidez-a-los-50.jpg">
            <a:extLst>
              <a:ext uri="{FF2B5EF4-FFF2-40B4-BE49-F238E27FC236}">
                <a16:creationId xmlns:a16="http://schemas.microsoft.com/office/drawing/2014/main" id="{5B6766CB-4DD5-421F-8B1C-39486BA3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28988"/>
            <a:ext cx="22352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38">
            <a:extLst>
              <a:ext uri="{FF2B5EF4-FFF2-40B4-BE49-F238E27FC236}">
                <a16:creationId xmlns:a16="http://schemas.microsoft.com/office/drawing/2014/main" id="{340D420D-5288-4960-AE1A-64D65FD0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3038475"/>
            <a:ext cx="183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2400">
                <a:solidFill>
                  <a:schemeClr val="bg1"/>
                </a:solidFill>
                <a:latin typeface="Verdana" panose="020B0604030504040204" pitchFamily="34" charset="0"/>
              </a:rPr>
              <a:t>RIDES</a:t>
            </a:r>
          </a:p>
        </p:txBody>
      </p:sp>
      <p:sp>
        <p:nvSpPr>
          <p:cNvPr id="4107" name="Text Box 1039">
            <a:extLst>
              <a:ext uri="{FF2B5EF4-FFF2-40B4-BE49-F238E27FC236}">
                <a16:creationId xmlns:a16="http://schemas.microsoft.com/office/drawing/2014/main" id="{2F7A589E-F179-400F-8441-2E954154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4038600"/>
            <a:ext cx="121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2400">
                <a:solidFill>
                  <a:schemeClr val="bg1"/>
                </a:solidFill>
                <a:latin typeface="Verdana" panose="020B0604030504040204" pitchFamily="34" charset="0"/>
              </a:rPr>
              <a:t>TACHES</a:t>
            </a:r>
          </a:p>
        </p:txBody>
      </p:sp>
      <p:sp>
        <p:nvSpPr>
          <p:cNvPr id="4108" name="Text Box 1040">
            <a:extLst>
              <a:ext uri="{FF2B5EF4-FFF2-40B4-BE49-F238E27FC236}">
                <a16:creationId xmlns:a16="http://schemas.microsoft.com/office/drawing/2014/main" id="{DC32989B-5A80-4928-BA71-6EB35932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0"/>
            <a:ext cx="211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2400">
                <a:solidFill>
                  <a:schemeClr val="bg1"/>
                </a:solidFill>
                <a:latin typeface="Verdana" panose="020B0604030504040204" pitchFamily="34" charset="0"/>
              </a:rPr>
              <a:t>PEAU RELÂCHÉE</a:t>
            </a:r>
          </a:p>
        </p:txBody>
      </p:sp>
    </p:spTree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7D0D98C-2C8E-4630-BFF5-180C6674F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22531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F07D535E-7729-4F41-BCEF-94644F6C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89ED609A-12D6-4F30-91BC-75C2559D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28600"/>
            <a:ext cx="53546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7">
            <a:extLst>
              <a:ext uri="{FF2B5EF4-FFF2-40B4-BE49-F238E27FC236}">
                <a16:creationId xmlns:a16="http://schemas.microsoft.com/office/drawing/2014/main" id="{6DE0315B-E493-433D-836F-68B02204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441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latin typeface="Arial Narrow" panose="020B0606020202030204" pitchFamily="34" charset="0"/>
              </a:rPr>
              <a:t>L'objectif ultime de ces thérapies est </a:t>
            </a:r>
            <a:r>
              <a:rPr lang="en-GB" altLang="tr-TR" b="1">
                <a:solidFill>
                  <a:srgbClr val="7030A0"/>
                </a:solidFill>
                <a:latin typeface="Arial Narrow" panose="020B0606020202030204" pitchFamily="34" charset="0"/>
              </a:rPr>
              <a:t>d'améliorer la fonctionnalité des cellules dont le métabolisme est lent</a:t>
            </a:r>
            <a:r>
              <a:rPr lang="en-GB" altLang="tr-TR">
                <a:latin typeface="Arial Narrow" panose="020B0606020202030204" pitchFamily="34" charset="0"/>
              </a:rPr>
              <a:t>, ce qui entraîne une perte d'épaisseur, de fermeté et de résilience des tissus, comme c'est le cas pour les peaux matures ou photovieillies.</a:t>
            </a:r>
          </a:p>
        </p:txBody>
      </p:sp>
    </p:spTree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015D3B6-6CFD-40C6-9CBD-72658EB2AA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GB" altLang="tr-T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08369B5-C088-44E4-B41A-1065D7EB73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tr-TR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E7F8C1B-3379-4687-A6A9-847005D8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23557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669B2E70-86E2-4580-BA19-D524BA8B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>
            <a:extLst>
              <a:ext uri="{FF2B5EF4-FFF2-40B4-BE49-F238E27FC236}">
                <a16:creationId xmlns:a16="http://schemas.microsoft.com/office/drawing/2014/main" id="{4D2CBAB0-AA0C-4590-9756-95086A64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575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F7D4C85-9970-4059-8B83-543A1C4D4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24579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8FF4D22E-2B37-4187-90A3-30B08315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 descr="http://lepoupeedechiffon.files.wordpress.com/2009/11/barbie21.jpg">
            <a:extLst>
              <a:ext uri="{FF2B5EF4-FFF2-40B4-BE49-F238E27FC236}">
                <a16:creationId xmlns:a16="http://schemas.microsoft.com/office/drawing/2014/main" id="{2F686644-F696-45B4-97C1-95968F33D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708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3">
            <a:extLst>
              <a:ext uri="{FF2B5EF4-FFF2-40B4-BE49-F238E27FC236}">
                <a16:creationId xmlns:a16="http://schemas.microsoft.com/office/drawing/2014/main" id="{C4C04A55-EA4D-48EB-8636-504F576D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5"/>
          <a:stretch>
            <a:fillRect/>
          </a:stretch>
        </p:blipFill>
        <p:spPr bwMode="auto">
          <a:xfrm>
            <a:off x="762000" y="914400"/>
            <a:ext cx="7620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59E9F1C-3D24-49B8-B335-5C024709D5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GB" altLang="tr-T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C64C22A-6C46-421A-9DF7-F695709897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tr-TR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200BB0D7-F058-4A19-AC51-83D5A9C76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25605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660C1F08-813E-4526-A171-907665E21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>
            <a:extLst>
              <a:ext uri="{FF2B5EF4-FFF2-40B4-BE49-F238E27FC236}">
                <a16:creationId xmlns:a16="http://schemas.microsoft.com/office/drawing/2014/main" id="{AADD9BF8-0C60-4705-B894-CCEBFC87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2602"/>
          <a:stretch>
            <a:fillRect/>
          </a:stretch>
        </p:blipFill>
        <p:spPr bwMode="auto">
          <a:xfrm>
            <a:off x="0" y="74295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683C099F-3F04-45E5-8E85-61321E11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26627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76247A7E-6D09-4D0D-BAE9-250543BA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177B3ED2-9BE4-41EB-BCC3-61DCF79D7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s-ES" altLang="tr-TR" sz="3200">
                <a:solidFill>
                  <a:srgbClr val="4D4D4D"/>
                </a:solidFill>
                <a:latin typeface="Verdana" panose="020B0604030504040204" pitchFamily="34" charset="0"/>
              </a:rPr>
              <a:t>Stratégies de rajeunissement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4D223578-8455-4820-B464-CE06AE5D9F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55713" y="2293938"/>
            <a:ext cx="5602287" cy="3738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	Télomérase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	Elle indique l'âge chronologique (identifiant cellulaire).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tr-TR" sz="1800">
              <a:solidFill>
                <a:srgbClr val="4D4D4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	Cellules souches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	Elles favorisent la production, la croissance et l'activité des cellules souches épidermiques.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 	Thérapies anti-senescence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	Elles réduisent les niveaux de progérine qui indiquent le vieillissement prématuré de la cellule.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	Elles ne prolongent pas l'espérance de vie, mais améliorent la qualité de vie.</a:t>
            </a:r>
          </a:p>
        </p:txBody>
      </p:sp>
      <p:pic>
        <p:nvPicPr>
          <p:cNvPr id="26630" name="Picture 6" descr="http://www.subrayado.com.uy/Resources/UPLOADS/IMAGES/DETAIL/TelomerosTelomerasa@20110801114527.jpg">
            <a:extLst>
              <a:ext uri="{FF2B5EF4-FFF2-40B4-BE49-F238E27FC236}">
                <a16:creationId xmlns:a16="http://schemas.microsoft.com/office/drawing/2014/main" id="{9F07D640-BC49-497A-9BD6-63E1AA63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2"/>
          <a:stretch>
            <a:fillRect/>
          </a:stretch>
        </p:blipFill>
        <p:spPr bwMode="auto">
          <a:xfrm>
            <a:off x="7086600" y="1295400"/>
            <a:ext cx="121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>
            <a:extLst>
              <a:ext uri="{FF2B5EF4-FFF2-40B4-BE49-F238E27FC236}">
                <a16:creationId xmlns:a16="http://schemas.microsoft.com/office/drawing/2014/main" id="{005F5B9E-9A12-4DFB-8382-EAD7ACE6D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tr-TR" sz="2400">
              <a:latin typeface="Times New Roman" panose="02020603050405020304" pitchFamily="18" charset="0"/>
            </a:endParaRPr>
          </a:p>
          <a:p>
            <a:pPr lvl="1"/>
            <a:endParaRPr lang="es-ES" altLang="tr-TR" sz="2400">
              <a:latin typeface="Times New Roman" panose="02020603050405020304" pitchFamily="18" charset="0"/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374F5346-22BC-44CD-BFDC-88D02B56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s-ES" altLang="tr-TR" sz="240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lvl="1"/>
            <a:endParaRPr lang="es-ES" altLang="tr-TR" sz="2400">
              <a:latin typeface="Times New Roman" panose="02020603050405020304" pitchFamily="18" charset="0"/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4A299B2B-790F-4C21-A329-84D53BD8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2468563"/>
            <a:ext cx="1679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71415" tIns="-66654" rIns="-71415" bIns="-666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26634" name="Rectangle 13">
            <a:extLst>
              <a:ext uri="{FF2B5EF4-FFF2-40B4-BE49-F238E27FC236}">
                <a16:creationId xmlns:a16="http://schemas.microsoft.com/office/drawing/2014/main" id="{B08FCADB-1BAD-46B1-8826-E903B7530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s-ES" altLang="tr-TR" sz="240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endParaRPr lang="es-ES" altLang="tr-TR" sz="2400">
              <a:latin typeface="Times New Roman" panose="02020603050405020304" pitchFamily="18" charset="0"/>
            </a:endParaRPr>
          </a:p>
        </p:txBody>
      </p:sp>
      <p:sp>
        <p:nvSpPr>
          <p:cNvPr id="26635" name="Rectangle 14">
            <a:extLst>
              <a:ext uri="{FF2B5EF4-FFF2-40B4-BE49-F238E27FC236}">
                <a16:creationId xmlns:a16="http://schemas.microsoft.com/office/drawing/2014/main" id="{A5BAB54E-A894-4365-9348-96DA4C49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0"/>
            <a:ext cx="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61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s-ES" altLang="tr-TR" sz="2400">
              <a:latin typeface="Times New Roman" panose="02020603050405020304" pitchFamily="18" charset="0"/>
            </a:endParaRPr>
          </a:p>
          <a:p>
            <a:endParaRPr lang="es-ES" altLang="tr-TR" sz="2400">
              <a:latin typeface="Times New Roman" panose="02020603050405020304" pitchFamily="18" charset="0"/>
            </a:endParaRPr>
          </a:p>
        </p:txBody>
      </p:sp>
      <p:sp>
        <p:nvSpPr>
          <p:cNvPr id="26636" name="Rectangle 15">
            <a:extLst>
              <a:ext uri="{FF2B5EF4-FFF2-40B4-BE49-F238E27FC236}">
                <a16:creationId xmlns:a16="http://schemas.microsoft.com/office/drawing/2014/main" id="{A066CE41-9C01-431A-B267-C8584FC4A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tr-TR" sz="2400">
              <a:latin typeface="Times New Roman" panose="02020603050405020304" pitchFamily="18" charset="0"/>
            </a:endParaRPr>
          </a:p>
          <a:p>
            <a:endParaRPr lang="es-ES" altLang="tr-TR" sz="2400">
              <a:latin typeface="Times New Roman" panose="02020603050405020304" pitchFamily="18" charset="0"/>
            </a:endParaRPr>
          </a:p>
        </p:txBody>
      </p:sp>
      <p:pic>
        <p:nvPicPr>
          <p:cNvPr id="26637" name="Picture 16" descr="http://www.sobrecelulasmadre.com/wp-content/uploads/2010/03/celulas-marzo.jpg">
            <a:extLst>
              <a:ext uri="{FF2B5EF4-FFF2-40B4-BE49-F238E27FC236}">
                <a16:creationId xmlns:a16="http://schemas.microsoft.com/office/drawing/2014/main" id="{70EBEFAD-9EBC-42A6-9AA7-340BAED9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828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C96AB9A-39CE-4F14-9DD2-C7E64CCC7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27651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B20923B4-E81E-4996-9D82-BB1A3BD1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8">
            <a:extLst>
              <a:ext uri="{FF2B5EF4-FFF2-40B4-BE49-F238E27FC236}">
                <a16:creationId xmlns:a16="http://schemas.microsoft.com/office/drawing/2014/main" id="{84A91326-9E85-4DAC-9F17-04BFAC8E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b="13542"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D41E8880-D8B6-4306-8776-9EE529B8D0F4}"/>
              </a:ext>
            </a:extLst>
          </p:cNvPr>
          <p:cNvSpPr/>
          <p:nvPr/>
        </p:nvSpPr>
        <p:spPr bwMode="auto">
          <a:xfrm>
            <a:off x="295600" y="1158780"/>
            <a:ext cx="621277" cy="4439384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Ins="108000" bIns="72000" anchor="ctr"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</a:rPr>
              <a:t>TOUS ÂGES</a:t>
            </a:r>
          </a:p>
        </p:txBody>
      </p:sp>
    </p:spTree>
  </p:cSld>
  <p:clrMapOvr>
    <a:masterClrMapping/>
  </p:clrMapOvr>
</p:sld>
</file>

<file path=ppt/slides/slide2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7C69F18A-8EAD-460F-BCFF-FEC8D3BB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AE0EF070-CCD8-4E4D-A357-56B865DB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28676" name="Picture 2" descr="http://guiadeherbolarios.com/wp-content/themes/directorypress/thumbs/envejecer.jpg">
            <a:extLst>
              <a:ext uri="{FF2B5EF4-FFF2-40B4-BE49-F238E27FC236}">
                <a16:creationId xmlns:a16="http://schemas.microsoft.com/office/drawing/2014/main" id="{AB87877D-9725-4703-92CB-A929FBF1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8486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84DAA8AE-8F3B-4619-8DF3-CA519DE7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CBD66156-9E4F-465C-9230-1EAEE615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9375" r="3751" b="3125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7E8BFD70-8BB4-4F92-A0E4-3CD24918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6962"/>
          <a:stretch>
            <a:fillRect/>
          </a:stretch>
        </p:blipFill>
        <p:spPr bwMode="auto">
          <a:xfrm>
            <a:off x="5562600" y="3657600"/>
            <a:ext cx="3581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5A512200-3A55-484A-9CD6-A4CBDE4C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431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2AE324FB-1B78-4F73-BF9E-43666AEF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24B15CAA-4912-4600-B933-6B8C94C77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0724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9B1CB1B1-11F8-4CCE-944F-CDE0099A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>
            <a:extLst>
              <a:ext uri="{FF2B5EF4-FFF2-40B4-BE49-F238E27FC236}">
                <a16:creationId xmlns:a16="http://schemas.microsoft.com/office/drawing/2014/main" id="{3899F805-FF66-4B7E-BB27-66BAD4EA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6670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32">
            <a:extLst>
              <a:ext uri="{FF2B5EF4-FFF2-40B4-BE49-F238E27FC236}">
                <a16:creationId xmlns:a16="http://schemas.microsoft.com/office/drawing/2014/main" id="{0B3130D1-2329-480F-B757-B61442C0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8288"/>
            <a:ext cx="20574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2 Marcador de contenido">
            <a:extLst>
              <a:ext uri="{FF2B5EF4-FFF2-40B4-BE49-F238E27FC236}">
                <a16:creationId xmlns:a16="http://schemas.microsoft.com/office/drawing/2014/main" id="{C7AEDD5C-8EAD-4E99-A604-9A969B200A23}"/>
              </a:ext>
            </a:extLst>
          </p:cNvPr>
          <p:cNvSpPr txBox="1">
            <a:spLocks/>
          </p:cNvSpPr>
          <p:nvPr/>
        </p:nvSpPr>
        <p:spPr bwMode="auto">
          <a:xfrm>
            <a:off x="827088" y="2514600"/>
            <a:ext cx="7416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b="1">
                <a:solidFill>
                  <a:srgbClr val="7030A0"/>
                </a:solidFill>
                <a:latin typeface="Arial Narrow" panose="020B0606020202030204" pitchFamily="34" charset="0"/>
              </a:rPr>
              <a:t>[ProGEN-in] </a:t>
            </a:r>
            <a:r>
              <a:rPr lang="en-GB" altLang="tr-TR">
                <a:latin typeface="Arial Narrow" panose="020B0606020202030204" pitchFamily="34" charset="0"/>
              </a:rPr>
              <a:t>est une technologie exclusive développée par </a:t>
            </a:r>
            <a:r>
              <a:rPr lang="en-GB" altLang="tr-TR" b="1">
                <a:latin typeface="Arial Narrow" panose="020B0606020202030204" pitchFamily="34" charset="0"/>
              </a:rPr>
              <a:t>SKEYNDOR</a:t>
            </a:r>
            <a:r>
              <a:rPr lang="en-GB" altLang="tr-TR" b="1" baseline="30000">
                <a:latin typeface="Arial Narrow" panose="020B0606020202030204" pitchFamily="34" charset="0"/>
              </a:rPr>
              <a:t>®</a:t>
            </a:r>
            <a:r>
              <a:rPr lang="en-GB" altLang="tr-TR">
                <a:latin typeface="Arial Narrow" panose="020B0606020202030204" pitchFamily="34" charset="0"/>
              </a:rPr>
              <a:t> , basée sur </a:t>
            </a:r>
            <a:r>
              <a:rPr lang="en-GB" altLang="tr-TR" b="1">
                <a:solidFill>
                  <a:srgbClr val="7030A0"/>
                </a:solidFill>
                <a:latin typeface="Arial Narrow" panose="020B0606020202030204" pitchFamily="34" charset="0"/>
              </a:rPr>
              <a:t>des marqueurs anti-vieillissement</a:t>
            </a:r>
            <a:r>
              <a:rPr lang="en-GB" altLang="tr-TR">
                <a:solidFill>
                  <a:srgbClr val="898989"/>
                </a:solidFill>
                <a:latin typeface="Arial Narrow" panose="020B0606020202030204" pitchFamily="34" charset="0"/>
              </a:rPr>
              <a:t>.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000"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latin typeface="Arial Narrow" panose="020B0606020202030204" pitchFamily="34" charset="0"/>
              </a:rPr>
              <a:t>Une </a:t>
            </a:r>
            <a:r>
              <a:rPr lang="en-GB" altLang="tr-TR" b="1">
                <a:solidFill>
                  <a:srgbClr val="7030A0"/>
                </a:solidFill>
                <a:latin typeface="Arial Narrow" panose="020B0606020202030204" pitchFamily="34" charset="0"/>
              </a:rPr>
              <a:t>stratégie anti-âge globale </a:t>
            </a:r>
            <a:r>
              <a:rPr lang="en-GB" altLang="tr-TR">
                <a:latin typeface="Arial Narrow" panose="020B0606020202030204" pitchFamily="34" charset="0"/>
              </a:rPr>
              <a:t>conçue pour obtenir un </a:t>
            </a:r>
            <a:r>
              <a:rPr lang="en-GB" altLang="tr-TR" b="1">
                <a:solidFill>
                  <a:srgbClr val="7030A0"/>
                </a:solidFill>
                <a:latin typeface="Arial Narrow" panose="020B0606020202030204" pitchFamily="34" charset="0"/>
              </a:rPr>
              <a:t>effet </a:t>
            </a:r>
            <a:r>
              <a:rPr lang="en-GB" altLang="tr-TR" b="1" i="1">
                <a:solidFill>
                  <a:srgbClr val="7030A0"/>
                </a:solidFill>
                <a:latin typeface="Arial Narrow" panose="020B0606020202030204" pitchFamily="34" charset="0"/>
              </a:rPr>
              <a:t>redéfinissant du visage </a:t>
            </a:r>
            <a:r>
              <a:rPr lang="en-GB" altLang="tr-TR">
                <a:latin typeface="Arial Narrow" panose="020B0606020202030204" pitchFamily="34" charset="0"/>
              </a:rPr>
              <a:t>qui </a:t>
            </a:r>
            <a:r>
              <a:rPr lang="en-GB" altLang="tr-TR" b="1">
                <a:solidFill>
                  <a:srgbClr val="7030A0"/>
                </a:solidFill>
                <a:latin typeface="Arial Narrow" panose="020B0606020202030204" pitchFamily="34" charset="0"/>
              </a:rPr>
              <a:t> redonne de la plénitude à la mâchoire et atténue la graisse sous-mentonnière des peaux matures</a:t>
            </a:r>
            <a:r>
              <a:rPr lang="en-GB" altLang="tr-TR">
                <a:solidFill>
                  <a:srgbClr val="898989"/>
                </a:solidFill>
                <a:latin typeface="Arial Narrow" panose="020B0606020202030204" pitchFamily="34" charset="0"/>
              </a:rPr>
              <a:t>.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000"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latin typeface="Arial Narrow" panose="020B0606020202030204" pitchFamily="34" charset="0"/>
              </a:rPr>
              <a:t>Sa cible de sénescence est </a:t>
            </a:r>
            <a:r>
              <a:rPr lang="en-GB" altLang="tr-TR" b="1">
                <a:solidFill>
                  <a:srgbClr val="7030A0"/>
                </a:solidFill>
                <a:latin typeface="Arial Narrow" panose="020B0606020202030204" pitchFamily="34" charset="0"/>
              </a:rPr>
              <a:t>la progérine</a:t>
            </a:r>
            <a:r>
              <a:rPr lang="en-GB" altLang="tr-TR">
                <a:latin typeface="Arial Narrow" panose="020B0606020202030204" pitchFamily="34" charset="0"/>
              </a:rPr>
              <a:t>, un marqueur de vieillissement cellulaire qui 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latin typeface="Arial Narrow" panose="020B0606020202030204" pitchFamily="34" charset="0"/>
              </a:rPr>
              <a:t>indique l'âge biologique des cellules. 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0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>
            <a:extLst>
              <a:ext uri="{FF2B5EF4-FFF2-40B4-BE49-F238E27FC236}">
                <a16:creationId xmlns:a16="http://schemas.microsoft.com/office/drawing/2014/main" id="{ECE2A786-10F3-457A-937F-BC7AC6F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1747" name="Rectangle 15">
            <a:extLst>
              <a:ext uri="{FF2B5EF4-FFF2-40B4-BE49-F238E27FC236}">
                <a16:creationId xmlns:a16="http://schemas.microsoft.com/office/drawing/2014/main" id="{3A9AFC08-DE82-405D-BD49-64B23EB8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1748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6B375EA0-8CB5-494B-B50E-24B9497F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2 Marcador de contenido">
            <a:extLst>
              <a:ext uri="{FF2B5EF4-FFF2-40B4-BE49-F238E27FC236}">
                <a16:creationId xmlns:a16="http://schemas.microsoft.com/office/drawing/2014/main" id="{02F7E998-7192-48F6-8D4A-0DA534CC012A}"/>
              </a:ext>
            </a:extLst>
          </p:cNvPr>
          <p:cNvSpPr txBox="1">
            <a:spLocks/>
          </p:cNvSpPr>
          <p:nvPr/>
        </p:nvSpPr>
        <p:spPr bwMode="auto">
          <a:xfrm>
            <a:off x="1731963" y="1524000"/>
            <a:ext cx="61928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600">
                <a:latin typeface="Arial Narrow" panose="020B0606020202030204" pitchFamily="34" charset="0"/>
              </a:rPr>
              <a:t>LA </a:t>
            </a:r>
            <a:r>
              <a:rPr lang="en-GB" altLang="tr-TR" sz="1600">
                <a:latin typeface="Arial Narrow" panose="020B0606020202030204" pitchFamily="34" charset="0"/>
              </a:rPr>
              <a:t>TECHNOLOGIE </a:t>
            </a:r>
            <a:r>
              <a:rPr lang="en-GB" altLang="tr-TR" sz="1600" b="1">
                <a:solidFill>
                  <a:srgbClr val="666699"/>
                </a:solidFill>
                <a:latin typeface="Arial Narrow" panose="020B0606020202030204" pitchFamily="34" charset="0"/>
              </a:rPr>
              <a:t>[PROGEN-IN] </a:t>
            </a:r>
            <a:r>
              <a:rPr lang="en-GB" altLang="tr-TR" sz="1600">
                <a:latin typeface="Arial Narrow" panose="020B0606020202030204" pitchFamily="34" charset="0"/>
              </a:rPr>
              <a:t>REPOSE SUR LES EFFETS DE TROIS SUBSTANCES ACTIVES SPÉCIFIQUES 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600">
              <a:solidFill>
                <a:srgbClr val="898989"/>
              </a:solidFill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600" b="1">
                <a:solidFill>
                  <a:srgbClr val="666699"/>
                </a:solidFill>
                <a:latin typeface="Arial Narrow" panose="020B0606020202030204" pitchFamily="34" charset="0"/>
              </a:rPr>
              <a:t>- Un peptide biomimétique dérivé de l'Elafin</a:t>
            </a:r>
            <a:r>
              <a:rPr lang="en-GB" altLang="tr-TR" sz="1600">
                <a:latin typeface="Arial Narrow" panose="020B0606020202030204" pitchFamily="34" charset="0"/>
              </a:rPr>
              <a:t>, lauréat du prix Innovation Zone Best Ingredient Award 2012 lors du salon In-cosmetics® de Barcelone en 2012. Il s'agit d'un inhibiteur enzymatique doté d'un effet anti-progerine et anti-élastase qui combat le relâchement des tissus dans les peaux matures.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600"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600">
                <a:latin typeface="Arial Narrow" panose="020B0606020202030204" pitchFamily="34" charset="0"/>
              </a:rPr>
              <a:t>- </a:t>
            </a:r>
            <a:r>
              <a:rPr lang="en-GB" altLang="tr-TR" sz="1600" b="1">
                <a:solidFill>
                  <a:srgbClr val="666699"/>
                </a:solidFill>
                <a:latin typeface="Arial Narrow" panose="020B0606020202030204" pitchFamily="34" charset="0"/>
              </a:rPr>
              <a:t>L'extrait</a:t>
            </a:r>
            <a:r>
              <a:rPr lang="en-GB" altLang="tr-TR" sz="1600" b="1" i="1">
                <a:solidFill>
                  <a:srgbClr val="666699"/>
                </a:solidFill>
                <a:latin typeface="Arial Narrow" panose="020B0606020202030204" pitchFamily="34" charset="0"/>
              </a:rPr>
              <a:t> de Menyanthes trifoliata</a:t>
            </a:r>
            <a:r>
              <a:rPr lang="en-GB" altLang="tr-TR" sz="1600">
                <a:latin typeface="Arial Narrow" panose="020B0606020202030204" pitchFamily="34" charset="0"/>
              </a:rPr>
              <a:t>, un puissant antioxydant de nouvelle génération qui protège la teneur en vitamine C des cellules, un cofacteur essentiel pour améliorer la qualité et la quantité de collagène dans la peau.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600">
              <a:solidFill>
                <a:srgbClr val="666699"/>
              </a:solidFill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600" b="1">
                <a:solidFill>
                  <a:srgbClr val="666699"/>
                </a:solidFill>
                <a:latin typeface="Arial Narrow" panose="020B0606020202030204" pitchFamily="34" charset="0"/>
              </a:rPr>
              <a:t>- α-glucanes et </a:t>
            </a:r>
            <a:r>
              <a:rPr lang="en-GB" altLang="tr-TR" sz="1600" b="1">
                <a:solidFill>
                  <a:srgbClr val="666699"/>
                </a:solidFill>
                <a:latin typeface="Arial Narrow" panose="020B0606020202030204" pitchFamily="34" charset="0"/>
              </a:rPr>
              <a:t>rhamnogalacturonanes </a:t>
            </a:r>
            <a:r>
              <a:rPr lang="en-GB" altLang="tr-TR" sz="1600" b="1">
                <a:solidFill>
                  <a:srgbClr val="666699"/>
                </a:solidFill>
                <a:latin typeface="Arial Narrow" panose="020B0606020202030204" pitchFamily="34" charset="0"/>
              </a:rPr>
              <a:t>de poivre noir (</a:t>
            </a:r>
            <a:r>
              <a:rPr lang="en-GB" altLang="tr-TR" sz="1600" b="1" i="1">
                <a:solidFill>
                  <a:srgbClr val="666699"/>
                </a:solidFill>
                <a:latin typeface="Arial Narrow" panose="020B0606020202030204" pitchFamily="34" charset="0"/>
              </a:rPr>
              <a:t>Piper </a:t>
            </a:r>
            <a:r>
              <a:rPr lang="en-GB" altLang="tr-TR" sz="1600" b="1">
                <a:solidFill>
                  <a:srgbClr val="666699"/>
                </a:solidFill>
                <a:latin typeface="Arial Narrow" panose="020B0606020202030204" pitchFamily="34" charset="0"/>
              </a:rPr>
              <a:t>nigrum)</a:t>
            </a:r>
            <a:r>
              <a:rPr lang="en-GB" altLang="tr-TR" sz="1600" i="1">
                <a:solidFill>
                  <a:srgbClr val="666699"/>
                </a:solidFill>
                <a:latin typeface="Arial Narrow" panose="020B0606020202030204" pitchFamily="34" charset="0"/>
              </a:rPr>
              <a:t>. </a:t>
            </a:r>
            <a:r>
              <a:rPr lang="en-GB" altLang="tr-TR" sz="1600">
                <a:latin typeface="Arial Narrow" panose="020B0606020202030204" pitchFamily="34" charset="0"/>
              </a:rPr>
              <a:t>Ces molécules agissent sur le derme profond (</a:t>
            </a:r>
            <a:r>
              <a:rPr lang="en-GB" altLang="tr-TR" sz="1600" i="1">
                <a:latin typeface="Arial Narrow" panose="020B0606020202030204" pitchFamily="34" charset="0"/>
              </a:rPr>
              <a:t>derme réticulaire) </a:t>
            </a:r>
            <a:r>
              <a:rPr lang="en-GB" altLang="tr-TR" sz="1600">
                <a:latin typeface="Arial Narrow" panose="020B0606020202030204" pitchFamily="34" charset="0"/>
              </a:rPr>
              <a:t>pour améliorer les propriétés mécaniques (soutien) de la peau, en particulier dans le cas d'une peau prématurément photo-vieillie.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20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AAEE966-A7D7-4086-A9A7-8EC2DA60D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0163" t="38876" r="30238" b="45766"/>
          <a:stretch>
            <a:fillRect/>
          </a:stretch>
        </p:blipFill>
        <p:spPr bwMode="auto">
          <a:xfrm>
            <a:off x="1085322" y="2521174"/>
            <a:ext cx="1006210" cy="100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D24DF6F-A842-44F4-B901-6F2E1E4E2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0163" t="54122" r="30238" b="32439"/>
          <a:stretch>
            <a:fillRect/>
          </a:stretch>
        </p:blipFill>
        <p:spPr bwMode="auto">
          <a:xfrm>
            <a:off x="1111547" y="3740056"/>
            <a:ext cx="1015193" cy="888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E2EE71A-6382-4EF4-97BC-7103E5ED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0163" t="69369" r="30238" b="16232"/>
          <a:stretch>
            <a:fillRect/>
          </a:stretch>
        </p:blipFill>
        <p:spPr bwMode="auto">
          <a:xfrm>
            <a:off x="1085323" y="4923903"/>
            <a:ext cx="997825" cy="935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3" name="Text Box 13">
            <a:extLst>
              <a:ext uri="{FF2B5EF4-FFF2-40B4-BE49-F238E27FC236}">
                <a16:creationId xmlns:a16="http://schemas.microsoft.com/office/drawing/2014/main" id="{911F8323-076E-41AD-944E-272C6975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1951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2400" b="1">
                <a:solidFill>
                  <a:srgbClr val="666699"/>
                </a:solidFill>
                <a:latin typeface="Arial Narrow" panose="020B0606020202030204" pitchFamily="34" charset="0"/>
              </a:rPr>
              <a:t>[ProGEN-in]</a:t>
            </a:r>
          </a:p>
          <a:p>
            <a:pPr eaLnBrk="1" hangingPunct="1"/>
            <a:r>
              <a:rPr lang="es-ES" altLang="tr-TR" sz="2400" b="1">
                <a:solidFill>
                  <a:srgbClr val="666699"/>
                </a:solidFill>
                <a:latin typeface="Arial Narrow" panose="020B0606020202030204" pitchFamily="34" charset="0"/>
              </a:rPr>
              <a:t>TECHNOLOGIE</a:t>
            </a:r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AACF8C8-6C91-450C-8EAB-20B6F8106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5123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1BBB9E7D-A45E-40BD-9BDB-AA4C06D4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>
            <a:extLst>
              <a:ext uri="{FF2B5EF4-FFF2-40B4-BE49-F238E27FC236}">
                <a16:creationId xmlns:a16="http://schemas.microsoft.com/office/drawing/2014/main" id="{2420939B-D93F-4952-8EEC-9B46EF24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0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56BC089-7692-4AA7-8686-48C3C114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B5F234C-0159-4B2E-ACB0-F1CEEA51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2772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19964643-A83F-4835-B687-A94EDCEB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2 Marcador de contenido">
            <a:extLst>
              <a:ext uri="{FF2B5EF4-FFF2-40B4-BE49-F238E27FC236}">
                <a16:creationId xmlns:a16="http://schemas.microsoft.com/office/drawing/2014/main" id="{7279573B-1F18-4347-BE25-0F6285DA7CA0}"/>
              </a:ext>
            </a:extLst>
          </p:cNvPr>
          <p:cNvSpPr txBox="1">
            <a:spLocks/>
          </p:cNvSpPr>
          <p:nvPr/>
        </p:nvSpPr>
        <p:spPr bwMode="auto">
          <a:xfrm>
            <a:off x="304800" y="8382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2400" b="1">
                <a:solidFill>
                  <a:srgbClr val="666699"/>
                </a:solidFill>
                <a:latin typeface="Arial Narrow" panose="020B0606020202030204" pitchFamily="34" charset="0"/>
              </a:rPr>
              <a:t>Peptide biomimétique dérivé de l'Elafin</a:t>
            </a:r>
          </a:p>
          <a:p>
            <a:pPr lvl="1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2400" b="1">
                <a:solidFill>
                  <a:srgbClr val="4D4D4D"/>
                </a:solidFill>
                <a:latin typeface="Arial Narrow" panose="020B0606020202030204" pitchFamily="34" charset="0"/>
              </a:rPr>
              <a:t>EFFET ANTI-FLACCIDITÉ</a:t>
            </a:r>
          </a:p>
        </p:txBody>
      </p:sp>
      <p:pic>
        <p:nvPicPr>
          <p:cNvPr id="32774" name="Picture 12" descr="http://consultoranatura.ar.tripod.com/nuestr15.gif">
            <a:extLst>
              <a:ext uri="{FF2B5EF4-FFF2-40B4-BE49-F238E27FC236}">
                <a16:creationId xmlns:a16="http://schemas.microsoft.com/office/drawing/2014/main" id="{67EBCB8A-DA34-4B00-A79A-F8443F56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C"/>
              </a:clrFrom>
              <a:clrTo>
                <a:srgbClr val="F8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7010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2 Marcador de contenido">
            <a:extLst>
              <a:ext uri="{FF2B5EF4-FFF2-40B4-BE49-F238E27FC236}">
                <a16:creationId xmlns:a16="http://schemas.microsoft.com/office/drawing/2014/main" id="{A623E2D0-E572-4850-9D1B-97D3FF68DF19}"/>
              </a:ext>
            </a:extLst>
          </p:cNvPr>
          <p:cNvSpPr txBox="1">
            <a:spLocks/>
          </p:cNvSpPr>
          <p:nvPr/>
        </p:nvSpPr>
        <p:spPr bwMode="auto">
          <a:xfrm>
            <a:off x="3276600" y="2057400"/>
            <a:ext cx="510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>
                <a:latin typeface="Arial Narrow" panose="020B0606020202030204" pitchFamily="34" charset="0"/>
              </a:rPr>
              <a:t>	- </a:t>
            </a:r>
            <a:r>
              <a:rPr lang="en-GB" altLang="tr-TR">
                <a:latin typeface="Arial Narrow" panose="020B0606020202030204" pitchFamily="34" charset="0"/>
              </a:rPr>
              <a:t>Inhibe la synthèse de la progérine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latin typeface="Arial Narrow" panose="020B0606020202030204" pitchFamily="34" charset="0"/>
              </a:rPr>
              <a:t>	- Inhibe l'activité de l'élastase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latin typeface="Arial Narrow" panose="020B0606020202030204" pitchFamily="34" charset="0"/>
              </a:rPr>
              <a:t>	- Régule la cohésion de l'épiderme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latin typeface="Arial Narrow" panose="020B0606020202030204" pitchFamily="34" charset="0"/>
              </a:rPr>
              <a:t>	- Augmente la contractilité des fibroblastes </a:t>
            </a:r>
          </a:p>
        </p:txBody>
      </p:sp>
    </p:spTree>
  </p:cSld>
  <p:clrMapOvr>
    <a:masterClrMapping/>
  </p:clrMapOvr>
</p:sld>
</file>

<file path=ppt/slides/slide3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0DA92A-5D69-492C-9F36-33117296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F63A663-860F-4D48-AB2F-745AFD12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3796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66F5A197-CA4A-4C01-8FDF-D811EA0A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>
            <a:extLst>
              <a:ext uri="{FF2B5EF4-FFF2-40B4-BE49-F238E27FC236}">
                <a16:creationId xmlns:a16="http://schemas.microsoft.com/office/drawing/2014/main" id="{169EB118-B5D4-4E8F-8D56-08A91FD7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43443" b="17642"/>
          <a:stretch>
            <a:fillRect/>
          </a:stretch>
        </p:blipFill>
        <p:spPr bwMode="auto">
          <a:xfrm>
            <a:off x="381000" y="1600200"/>
            <a:ext cx="5029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1 Título">
            <a:extLst>
              <a:ext uri="{FF2B5EF4-FFF2-40B4-BE49-F238E27FC236}">
                <a16:creationId xmlns:a16="http://schemas.microsoft.com/office/drawing/2014/main" id="{62770D5D-9533-41DB-B8F6-1F9C5F95A965}"/>
              </a:ext>
            </a:extLst>
          </p:cNvPr>
          <p:cNvSpPr txBox="1">
            <a:spLocks/>
          </p:cNvSpPr>
          <p:nvPr/>
        </p:nvSpPr>
        <p:spPr bwMode="auto">
          <a:xfrm>
            <a:off x="468313" y="661988"/>
            <a:ext cx="82073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2000">
                <a:latin typeface="Arial Narrow" panose="020B0606020202030204" pitchFamily="34" charset="0"/>
              </a:rPr>
              <a:t>Après 28 jours, on constate une augmentation significative de la </a:t>
            </a:r>
          </a:p>
          <a:p>
            <a:pPr algn="ctr" eaLnBrk="1" hangingPunct="1"/>
            <a:r>
              <a:rPr lang="en-GB" altLang="tr-TR" sz="2400" b="1">
                <a:solidFill>
                  <a:srgbClr val="7030A0"/>
                </a:solidFill>
                <a:latin typeface="Arial Narrow" panose="020B0606020202030204" pitchFamily="34" charset="0"/>
              </a:rPr>
              <a:t>fermeté, l'élasticité et la viscoélasticité de la </a:t>
            </a:r>
            <a:r>
              <a:rPr lang="en-GB" altLang="tr-TR" sz="2000" b="1">
                <a:solidFill>
                  <a:srgbClr val="7030A0"/>
                </a:solidFill>
                <a:latin typeface="Arial Narrow" panose="020B0606020202030204" pitchFamily="34" charset="0"/>
              </a:rPr>
              <a:t>peau </a:t>
            </a:r>
          </a:p>
        </p:txBody>
      </p:sp>
      <p:sp>
        <p:nvSpPr>
          <p:cNvPr id="33799" name="2 Marcador de contenido">
            <a:extLst>
              <a:ext uri="{FF2B5EF4-FFF2-40B4-BE49-F238E27FC236}">
                <a16:creationId xmlns:a16="http://schemas.microsoft.com/office/drawing/2014/main" id="{5DC43E0D-7948-470B-B234-0782890C35BF}"/>
              </a:ext>
            </a:extLst>
          </p:cNvPr>
          <p:cNvSpPr txBox="1">
            <a:spLocks/>
          </p:cNvSpPr>
          <p:nvPr/>
        </p:nvSpPr>
        <p:spPr bwMode="auto">
          <a:xfrm>
            <a:off x="381000" y="5638800"/>
            <a:ext cx="83042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>
                <a:solidFill>
                  <a:srgbClr val="7030A0"/>
                </a:solidFill>
                <a:latin typeface="Verdana" panose="020B0604030504040204" pitchFamily="34" charset="0"/>
              </a:rPr>
              <a:t>Étude clinique sur le raffermissement et l'élasticité de la peau.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33800" name="Text Box 13">
            <a:extLst>
              <a:ext uri="{FF2B5EF4-FFF2-40B4-BE49-F238E27FC236}">
                <a16:creationId xmlns:a16="http://schemas.microsoft.com/office/drawing/2014/main" id="{41FBF473-89C7-4C39-82A6-95E8B3AC7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4191000"/>
            <a:ext cx="866775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000">
                <a:solidFill>
                  <a:srgbClr val="4D4D4D"/>
                </a:solidFill>
                <a:latin typeface="Verdana" panose="020B0604030504040204" pitchFamily="34" charset="0"/>
              </a:rPr>
              <a:t>FERMETÉ</a:t>
            </a:r>
          </a:p>
        </p:txBody>
      </p:sp>
      <p:sp>
        <p:nvSpPr>
          <p:cNvPr id="33801" name="Text Box 14">
            <a:extLst>
              <a:ext uri="{FF2B5EF4-FFF2-40B4-BE49-F238E27FC236}">
                <a16:creationId xmlns:a16="http://schemas.microsoft.com/office/drawing/2014/main" id="{89E15200-0D4D-48F2-AB20-C8E784DE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91000"/>
            <a:ext cx="1368425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000">
                <a:solidFill>
                  <a:srgbClr val="4D4D4D"/>
                </a:solidFill>
                <a:latin typeface="Verdana" panose="020B0604030504040204" pitchFamily="34" charset="0"/>
              </a:rPr>
              <a:t>VISCOÉLASTICITÉ</a:t>
            </a:r>
          </a:p>
        </p:txBody>
      </p:sp>
      <p:sp>
        <p:nvSpPr>
          <p:cNvPr id="33802" name="Text Box 15">
            <a:extLst>
              <a:ext uri="{FF2B5EF4-FFF2-40B4-BE49-F238E27FC236}">
                <a16:creationId xmlns:a16="http://schemas.microsoft.com/office/drawing/2014/main" id="{7D6987E3-4BB4-4E0E-A750-A4261F42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91000"/>
            <a:ext cx="950913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000">
                <a:solidFill>
                  <a:srgbClr val="4D4D4D"/>
                </a:solidFill>
                <a:latin typeface="Verdana" panose="020B0604030504040204" pitchFamily="34" charset="0"/>
              </a:rPr>
              <a:t>ÉLASTICITÉ</a:t>
            </a:r>
          </a:p>
        </p:txBody>
      </p:sp>
      <p:sp>
        <p:nvSpPr>
          <p:cNvPr id="33803" name="Text Box 16">
            <a:extLst>
              <a:ext uri="{FF2B5EF4-FFF2-40B4-BE49-F238E27FC236}">
                <a16:creationId xmlns:a16="http://schemas.microsoft.com/office/drawing/2014/main" id="{211749C9-2303-4877-8E19-B5359DBD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2870200"/>
            <a:ext cx="289401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Augmentation :</a:t>
            </a:r>
          </a:p>
          <a:p>
            <a:pPr eaLnBrk="1" hangingPunct="1"/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93 % de l'élasticité de la peau</a:t>
            </a:r>
          </a:p>
          <a:p>
            <a:pPr eaLnBrk="1" hangingPunct="1"/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82 % de la fermeté de la peau</a:t>
            </a:r>
          </a:p>
          <a:p>
            <a:pPr eaLnBrk="1" hangingPunct="1"/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42 % de la viscoélasticité de la peau</a:t>
            </a:r>
          </a:p>
        </p:txBody>
      </p:sp>
      <p:sp>
        <p:nvSpPr>
          <p:cNvPr id="33804" name="Rectangle 17">
            <a:extLst>
              <a:ext uri="{FF2B5EF4-FFF2-40B4-BE49-F238E27FC236}">
                <a16:creationId xmlns:a16="http://schemas.microsoft.com/office/drawing/2014/main" id="{A4EC349E-81FD-41D1-82E0-5126B7BB0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51413"/>
            <a:ext cx="1236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b="1">
                <a:solidFill>
                  <a:srgbClr val="FF3399"/>
                </a:solidFill>
                <a:latin typeface="Arial Narrow" panose="020B0606020202030204" pitchFamily="34" charset="0"/>
              </a:rPr>
              <a:t>ProGEN-in  </a:t>
            </a:r>
          </a:p>
        </p:txBody>
      </p:sp>
    </p:spTree>
  </p:cSld>
  <p:clrMapOvr>
    <a:masterClrMapping/>
  </p:clrMapOvr>
</p:sld>
</file>

<file path=ppt/slides/slide3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1975744-AEC8-48C0-B76C-EFE85E25D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A2099D-39B4-4A1F-B003-70EDEA1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4820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02A6AE32-11F7-4AA6-BF8F-2F420531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1 Título">
            <a:extLst>
              <a:ext uri="{FF2B5EF4-FFF2-40B4-BE49-F238E27FC236}">
                <a16:creationId xmlns:a16="http://schemas.microsoft.com/office/drawing/2014/main" id="{E96A4FF4-2462-4610-AD35-FEC45C5DE0CB}"/>
              </a:ext>
            </a:extLst>
          </p:cNvPr>
          <p:cNvSpPr txBox="1">
            <a:spLocks/>
          </p:cNvSpPr>
          <p:nvPr/>
        </p:nvSpPr>
        <p:spPr bwMode="auto">
          <a:xfrm>
            <a:off x="468313" y="814388"/>
            <a:ext cx="82073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2400" b="1">
                <a:solidFill>
                  <a:srgbClr val="7030A0"/>
                </a:solidFill>
                <a:latin typeface="Arial Narrow" panose="020B0606020202030204" pitchFamily="34" charset="0"/>
              </a:rPr>
              <a:t>Global Lift démontre des résultats positifs en ce qui concerne les paramètres de l'architecture faciale</a:t>
            </a:r>
          </a:p>
        </p:txBody>
      </p:sp>
      <p:pic>
        <p:nvPicPr>
          <p:cNvPr id="34822" name="4 Imagen" descr="grafica 3.tif">
            <a:extLst>
              <a:ext uri="{FF2B5EF4-FFF2-40B4-BE49-F238E27FC236}">
                <a16:creationId xmlns:a16="http://schemas.microsoft.com/office/drawing/2014/main" id="{AEB13567-5CCC-4A6F-AA7F-47ED55640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8" b="12019"/>
          <a:stretch>
            <a:fillRect/>
          </a:stretch>
        </p:blipFill>
        <p:spPr bwMode="auto">
          <a:xfrm>
            <a:off x="1979613" y="1700213"/>
            <a:ext cx="568801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1 CuadroTexto">
            <a:extLst>
              <a:ext uri="{FF2B5EF4-FFF2-40B4-BE49-F238E27FC236}">
                <a16:creationId xmlns:a16="http://schemas.microsoft.com/office/drawing/2014/main" id="{8AF32C7D-8315-40B7-906E-85339E23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1600200" cy="182563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200">
                <a:solidFill>
                  <a:schemeClr val="bg1"/>
                </a:solidFill>
              </a:rPr>
              <a:t>Une peau plus jeune</a:t>
            </a:r>
          </a:p>
        </p:txBody>
      </p:sp>
      <p:sp>
        <p:nvSpPr>
          <p:cNvPr id="34826" name="2 CuadroTexto">
            <a:extLst>
              <a:ext uri="{FF2B5EF4-FFF2-40B4-BE49-F238E27FC236}">
                <a16:creationId xmlns:a16="http://schemas.microsoft.com/office/drawing/2014/main" id="{AE095CDE-9F82-493C-9412-9872F57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478472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200"/>
              <a:t>TEST D'EFFICACITÉ SOUS CONTRÔLE MÉDICAL*</a:t>
            </a:r>
          </a:p>
        </p:txBody>
      </p:sp>
      <p:sp>
        <p:nvSpPr>
          <p:cNvPr id="34827" name="3 CuadroTexto">
            <a:extLst>
              <a:ext uri="{FF2B5EF4-FFF2-40B4-BE49-F238E27FC236}">
                <a16:creationId xmlns:a16="http://schemas.microsoft.com/office/drawing/2014/main" id="{954C45BD-0FAF-4DB8-A5C7-E6937A39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971800"/>
            <a:ext cx="2209800" cy="182563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200">
                <a:solidFill>
                  <a:schemeClr val="bg1"/>
                </a:solidFill>
              </a:rPr>
              <a:t>Effet raffermissant global</a:t>
            </a:r>
          </a:p>
        </p:txBody>
      </p:sp>
      <p:sp>
        <p:nvSpPr>
          <p:cNvPr id="34828" name="5 CuadroTexto">
            <a:extLst>
              <a:ext uri="{FF2B5EF4-FFF2-40B4-BE49-F238E27FC236}">
                <a16:creationId xmlns:a16="http://schemas.microsoft.com/office/drawing/2014/main" id="{C264FDD7-B23C-4A68-9196-9436398A7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29000"/>
            <a:ext cx="2667000" cy="182563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200">
                <a:solidFill>
                  <a:schemeClr val="bg1"/>
                </a:solidFill>
              </a:rPr>
              <a:t>Contour du visage redéfini</a:t>
            </a:r>
          </a:p>
        </p:txBody>
      </p:sp>
      <p:sp>
        <p:nvSpPr>
          <p:cNvPr id="34829" name="6 CuadroTexto">
            <a:extLst>
              <a:ext uri="{FF2B5EF4-FFF2-40B4-BE49-F238E27FC236}">
                <a16:creationId xmlns:a16="http://schemas.microsoft.com/office/drawing/2014/main" id="{070EFD84-3A3A-4FC5-A7A4-13492562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3048000" cy="152400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000">
                <a:solidFill>
                  <a:schemeClr val="bg1"/>
                </a:solidFill>
              </a:rPr>
              <a:t>Atténuation des rides causées par le relâchement cutané</a:t>
            </a:r>
          </a:p>
        </p:txBody>
      </p:sp>
      <p:sp>
        <p:nvSpPr>
          <p:cNvPr id="34830" name="7 CuadroTexto">
            <a:extLst>
              <a:ext uri="{FF2B5EF4-FFF2-40B4-BE49-F238E27FC236}">
                <a16:creationId xmlns:a16="http://schemas.microsoft.com/office/drawing/2014/main" id="{AE59BB50-8955-4894-B3CC-E9380ADF7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267200"/>
            <a:ext cx="1592263" cy="182563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200">
                <a:solidFill>
                  <a:schemeClr val="bg1"/>
                </a:solidFill>
              </a:rPr>
              <a:t>Effet lifting</a:t>
            </a:r>
          </a:p>
        </p:txBody>
      </p:sp>
      <p:sp>
        <p:nvSpPr>
          <p:cNvPr id="34831" name="8 CuadroTexto">
            <a:extLst>
              <a:ext uri="{FF2B5EF4-FFF2-40B4-BE49-F238E27FC236}">
                <a16:creationId xmlns:a16="http://schemas.microsoft.com/office/drawing/2014/main" id="{D0AF2022-25E0-41DF-8359-84B2CDEC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3124200" cy="152400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000">
                <a:solidFill>
                  <a:schemeClr val="bg1"/>
                </a:solidFill>
              </a:rPr>
              <a:t>Atténuation du contour des yeux (poches, cernes)</a:t>
            </a:r>
          </a:p>
        </p:txBody>
      </p:sp>
      <p:sp>
        <p:nvSpPr>
          <p:cNvPr id="34832" name="9 CuadroTexto">
            <a:extLst>
              <a:ext uri="{FF2B5EF4-FFF2-40B4-BE49-F238E27FC236}">
                <a16:creationId xmlns:a16="http://schemas.microsoft.com/office/drawing/2014/main" id="{7A5352F2-AD98-4860-9316-6575145E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81600"/>
            <a:ext cx="2743200" cy="182563"/>
          </a:xfrm>
          <a:prstGeom prst="rect">
            <a:avLst/>
          </a:prstGeom>
          <a:solidFill>
            <a:srgbClr val="59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200">
                <a:solidFill>
                  <a:schemeClr val="bg1"/>
                </a:solidFill>
              </a:rPr>
              <a:t>Réduction de la graisse sous-mentonnière</a:t>
            </a:r>
          </a:p>
        </p:txBody>
      </p:sp>
      <p:sp>
        <p:nvSpPr>
          <p:cNvPr id="34833" name="11 CuadroTexto">
            <a:extLst>
              <a:ext uri="{FF2B5EF4-FFF2-40B4-BE49-F238E27FC236}">
                <a16:creationId xmlns:a16="http://schemas.microsoft.com/office/drawing/2014/main" id="{63F69875-3023-49B2-AAD2-01D5627D5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38800"/>
            <a:ext cx="5715000" cy="912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1200"/>
              <a:t>	Pourcentage d'avis positifs</a:t>
            </a:r>
          </a:p>
          <a:p>
            <a:pPr algn="ctr" eaLnBrk="1" hangingPunct="1"/>
            <a:endParaRPr lang="en-GB" altLang="tr-TR" sz="1200"/>
          </a:p>
          <a:p>
            <a:pPr eaLnBrk="1" hangingPunct="1"/>
            <a:r>
              <a:rPr lang="en-GB" altLang="tr-TR" sz="1200">
                <a:cs typeface="Tahoma" panose="020B0604030504040204" pitchFamily="34" charset="0"/>
              </a:rPr>
              <a:t>* Test d'utilisation : 20 volontaires, 28 jours. </a:t>
            </a:r>
            <a:r>
              <a:rPr lang="en-GB" altLang="tr-TR" sz="1200" b="1">
                <a:cs typeface="Tahoma" panose="020B0604030504040204" pitchFamily="34" charset="0"/>
              </a:rPr>
              <a:t>Traitement : </a:t>
            </a:r>
            <a:r>
              <a:rPr lang="en-GB" altLang="tr-TR" sz="1200">
                <a:cs typeface="Tahoma" panose="020B0604030504040204" pitchFamily="34" charset="0"/>
              </a:rPr>
              <a:t>Programme Lifting Antigravité (4 séances)</a:t>
            </a:r>
          </a:p>
          <a:p>
            <a:pPr eaLnBrk="1" hangingPunct="1"/>
            <a:r>
              <a:rPr lang="en-GB" altLang="tr-TR" sz="1200">
                <a:cs typeface="Tahoma" panose="020B0604030504040204" pitchFamily="34" charset="0"/>
              </a:rPr>
              <a:t>* Crème redéfinissante + Crème redéfinissante contour des yeux </a:t>
            </a:r>
          </a:p>
        </p:txBody>
      </p:sp>
    </p:spTree>
  </p:cSld>
  <p:clrMapOvr>
    <a:masterClrMapping/>
  </p:clrMapOvr>
</p:sld>
</file>

<file path=ppt/slides/slide3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B093DE25-126C-4C61-A498-C7C05C98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5843" name="Rectangle 9">
            <a:extLst>
              <a:ext uri="{FF2B5EF4-FFF2-40B4-BE49-F238E27FC236}">
                <a16:creationId xmlns:a16="http://schemas.microsoft.com/office/drawing/2014/main" id="{BE18FB16-FB8C-4C93-A3DF-C319A962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5844" name="Picture 10">
            <a:extLst>
              <a:ext uri="{FF2B5EF4-FFF2-40B4-BE49-F238E27FC236}">
                <a16:creationId xmlns:a16="http://schemas.microsoft.com/office/drawing/2014/main" id="{6FDD0850-421F-42C7-B3E4-43503D3A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1719" r="11250" b="15625"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7">
            <a:extLst>
              <a:ext uri="{FF2B5EF4-FFF2-40B4-BE49-F238E27FC236}">
                <a16:creationId xmlns:a16="http://schemas.microsoft.com/office/drawing/2014/main" id="{004D354A-0478-46D2-ADF9-6BD8D989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8288"/>
            <a:ext cx="3886200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2">
            <a:extLst>
              <a:ext uri="{FF2B5EF4-FFF2-40B4-BE49-F238E27FC236}">
                <a16:creationId xmlns:a16="http://schemas.microsoft.com/office/drawing/2014/main" id="{67D23A6D-B72D-4053-93D5-911188F1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9036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9FB8E925-E90E-48A1-918F-8E577B5F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4 Marcador de contenido">
            <a:extLst>
              <a:ext uri="{FF2B5EF4-FFF2-40B4-BE49-F238E27FC236}">
                <a16:creationId xmlns:a16="http://schemas.microsoft.com/office/drawing/2014/main" id="{BCD2B457-C4E4-4B4D-B7F2-F254448D0116}"/>
              </a:ext>
            </a:extLst>
          </p:cNvPr>
          <p:cNvSpPr txBox="1">
            <a:spLocks/>
          </p:cNvSpPr>
          <p:nvPr/>
        </p:nvSpPr>
        <p:spPr bwMode="auto">
          <a:xfrm>
            <a:off x="914400" y="4405313"/>
            <a:ext cx="66294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2000">
                <a:solidFill>
                  <a:srgbClr val="604A7B"/>
                </a:solidFill>
                <a:latin typeface="Arial Narrow" panose="020B0606020202030204" pitchFamily="34" charset="0"/>
              </a:rPr>
              <a:t>La première gamme de produits liftants* pour le visage qui redonne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2000">
                <a:solidFill>
                  <a:srgbClr val="604A7B"/>
                </a:solidFill>
                <a:latin typeface="Arial Narrow" panose="020B0606020202030204" pitchFamily="34" charset="0"/>
              </a:rPr>
              <a:t>les contours du visage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2400" b="1">
                <a:solidFill>
                  <a:srgbClr val="604A7B"/>
                </a:solidFill>
                <a:latin typeface="Arial Narrow" panose="020B0606020202030204" pitchFamily="34" charset="0"/>
              </a:rPr>
              <a:t>- </a:t>
            </a:r>
            <a:r>
              <a:rPr lang="en-GB" altLang="tr-TR" b="1">
                <a:solidFill>
                  <a:srgbClr val="604A7B"/>
                </a:solidFill>
                <a:latin typeface="Arial Narrow" panose="020B0606020202030204" pitchFamily="34" charset="0"/>
              </a:rPr>
              <a:t>forme ovale · cou · pommettes -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200" b="1">
              <a:solidFill>
                <a:srgbClr val="604A7B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tr-TR" sz="1200" b="1">
              <a:solidFill>
                <a:srgbClr val="604A7B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200" b="1">
                <a:solidFill>
                  <a:srgbClr val="604A7B"/>
                </a:solidFill>
                <a:latin typeface="Arial Narrow" panose="020B0606020202030204" pitchFamily="34" charset="0"/>
              </a:rPr>
              <a:t>Lifting cosmétique Skeyndor*</a:t>
            </a:r>
          </a:p>
        </p:txBody>
      </p:sp>
    </p:spTree>
  </p:cSld>
  <p:clrMapOvr>
    <a:masterClrMapping/>
  </p:clrMapOvr>
</p:sld>
</file>

<file path=ppt/slides/slide3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9317EE4-9FBE-46D7-BD72-91DFEB10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6867" name="Rectangle 8">
            <a:extLst>
              <a:ext uri="{FF2B5EF4-FFF2-40B4-BE49-F238E27FC236}">
                <a16:creationId xmlns:a16="http://schemas.microsoft.com/office/drawing/2014/main" id="{5E239479-1231-4FD5-80A6-32AB4AC4E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6868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E928667A-7FFD-4643-B691-338A7F62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ae94f18d-d727-4de6-8bd0-4486249c9e0d" descr="36F33DFC-5FB6-48ED-8016-B7F0402761F8">
            <a:extLst>
              <a:ext uri="{FF2B5EF4-FFF2-40B4-BE49-F238E27FC236}">
                <a16:creationId xmlns:a16="http://schemas.microsoft.com/office/drawing/2014/main" id="{0CF7D660-3B6B-416E-8423-A7D3F3F2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5000" b="5920"/>
          <a:stretch>
            <a:fillRect/>
          </a:stretch>
        </p:blipFill>
        <p:spPr bwMode="auto">
          <a:xfrm>
            <a:off x="304800" y="1328738"/>
            <a:ext cx="8382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3 Marcador de contenido">
            <a:extLst>
              <a:ext uri="{FF2B5EF4-FFF2-40B4-BE49-F238E27FC236}">
                <a16:creationId xmlns:a16="http://schemas.microsoft.com/office/drawing/2014/main" id="{099561D6-9B55-4B0B-84BE-80549E53C6FD}"/>
              </a:ext>
            </a:extLst>
          </p:cNvPr>
          <p:cNvSpPr txBox="1">
            <a:spLocks/>
          </p:cNvSpPr>
          <p:nvPr/>
        </p:nvSpPr>
        <p:spPr bwMode="auto">
          <a:xfrm>
            <a:off x="395288" y="985838"/>
            <a:ext cx="504031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2400">
                <a:solidFill>
                  <a:srgbClr val="7030A0"/>
                </a:solidFill>
                <a:latin typeface="Arial Narrow" panose="020B0606020202030204" pitchFamily="34" charset="0"/>
              </a:rPr>
              <a:t>Programme liftant anti-gravité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400">
                <a:latin typeface="Arial Narrow" panose="020B0606020202030204" pitchFamily="34" charset="0"/>
              </a:rPr>
              <a:t>Redonne du volume aux contours du visage et du cou</a:t>
            </a:r>
          </a:p>
        </p:txBody>
      </p:sp>
      <p:sp>
        <p:nvSpPr>
          <p:cNvPr id="36871" name="1 Título">
            <a:extLst>
              <a:ext uri="{FF2B5EF4-FFF2-40B4-BE49-F238E27FC236}">
                <a16:creationId xmlns:a16="http://schemas.microsoft.com/office/drawing/2014/main" id="{EB91290B-5950-48EF-914E-E98442D4A46E}"/>
              </a:ext>
            </a:extLst>
          </p:cNvPr>
          <p:cNvSpPr txBox="1">
            <a:spLocks/>
          </p:cNvSpPr>
          <p:nvPr/>
        </p:nvSpPr>
        <p:spPr bwMode="auto">
          <a:xfrm>
            <a:off x="6456363" y="152400"/>
            <a:ext cx="24590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s-ES" altLang="tr-TR" sz="2800" b="1">
                <a:solidFill>
                  <a:srgbClr val="7030A0"/>
                </a:solidFill>
                <a:latin typeface="Arial Narrow" panose="020B0606020202030204" pitchFamily="34" charset="0"/>
              </a:rPr>
              <a:t>en institut</a:t>
            </a:r>
          </a:p>
        </p:txBody>
      </p:sp>
    </p:spTree>
  </p:cSld>
  <p:clrMapOvr>
    <a:masterClrMapping/>
  </p:clrMapOvr>
</p:sld>
</file>

<file path=ppt/slides/slide3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4">
            <a:extLst>
              <a:ext uri="{FF2B5EF4-FFF2-40B4-BE49-F238E27FC236}">
                <a16:creationId xmlns:a16="http://schemas.microsoft.com/office/drawing/2014/main" id="{9B394DFA-CB2A-43D4-9063-336C6D281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7891" name="Rectangle 19">
            <a:extLst>
              <a:ext uri="{FF2B5EF4-FFF2-40B4-BE49-F238E27FC236}">
                <a16:creationId xmlns:a16="http://schemas.microsoft.com/office/drawing/2014/main" id="{EEB83FA0-6B2B-4B28-BB30-4C13AD1D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37892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105A8A49-A7DD-4E47-BFBE-43946A67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3 Marcador de contenido">
            <a:extLst>
              <a:ext uri="{FF2B5EF4-FFF2-40B4-BE49-F238E27FC236}">
                <a16:creationId xmlns:a16="http://schemas.microsoft.com/office/drawing/2014/main" id="{0C56E516-4F11-464C-91BE-E9E227F9036C}"/>
              </a:ext>
            </a:extLst>
          </p:cNvPr>
          <p:cNvSpPr txBox="1">
            <a:spLocks/>
          </p:cNvSpPr>
          <p:nvPr/>
        </p:nvSpPr>
        <p:spPr bwMode="auto">
          <a:xfrm>
            <a:off x="-228600" y="3886200"/>
            <a:ext cx="2667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tr-TR" sz="1200" b="1">
                <a:solidFill>
                  <a:srgbClr val="7030A0"/>
                </a:solidFill>
                <a:latin typeface="Verdana" panose="020B0604030504040204" pitchFamily="34" charset="0"/>
              </a:rPr>
              <a:t>	Gel raffermissant activateur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>
                <a:latin typeface="Verdana" panose="020B0604030504040204" pitchFamily="34" charset="0"/>
              </a:rPr>
              <a:t>	Gel émollient non gras qui facilite le massage du visage en cabine. Propriétés tenseurs et raffermissantes.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Substances actives : </a:t>
            </a:r>
            <a:r>
              <a:rPr lang="es-ES" altLang="tr-TR" sz="1000" i="1">
                <a:latin typeface="Verdana" panose="020B0604030504040204" pitchFamily="34" charset="0"/>
              </a:rPr>
              <a:t> Menyanthes trifoliata, Clhorella Vulgaris, lysat probiotique, acides aminés.</a:t>
            </a:r>
          </a:p>
        </p:txBody>
      </p:sp>
      <p:sp>
        <p:nvSpPr>
          <p:cNvPr id="37894" name="3 Marcador de contenido">
            <a:extLst>
              <a:ext uri="{FF2B5EF4-FFF2-40B4-BE49-F238E27FC236}">
                <a16:creationId xmlns:a16="http://schemas.microsoft.com/office/drawing/2014/main" id="{B8F1EAE0-5845-4585-AB39-16964B08C233}"/>
              </a:ext>
            </a:extLst>
          </p:cNvPr>
          <p:cNvSpPr txBox="1">
            <a:spLocks/>
          </p:cNvSpPr>
          <p:nvPr/>
        </p:nvSpPr>
        <p:spPr bwMode="auto">
          <a:xfrm>
            <a:off x="1905000" y="3878263"/>
            <a:ext cx="26670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200" b="1">
                <a:solidFill>
                  <a:srgbClr val="7030A0"/>
                </a:solidFill>
                <a:latin typeface="Verdana" panose="020B0604030504040204" pitchFamily="34" charset="0"/>
              </a:rPr>
              <a:t>	Sérum anti-gravité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>
                <a:latin typeface="Verdana" panose="020B0604030504040204" pitchFamily="34" charset="0"/>
              </a:rPr>
              <a:t>	Sérum formulé pour produire un effet lifting global sur la peau. Spécialement conçu pour traiter les peaux relâchées, matures et photo-vieillies. Contient du collagène hydrolysé et du silicium organique qui renforcent les propriétés de soutien de la peau.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Substances actives : </a:t>
            </a:r>
            <a:r>
              <a:rPr lang="es-ES" altLang="tr-TR" sz="1000">
                <a:latin typeface="Verdana" panose="020B0604030504040204" pitchFamily="34" charset="0"/>
              </a:rPr>
              <a:t>Peptide biomimétique dérivé de l'Elafin, poivre noir, collagène, silicium organique. </a:t>
            </a:r>
            <a:endParaRPr lang="es-ES" altLang="tr-TR" sz="1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7895" name="3 Marcador de contenido">
            <a:extLst>
              <a:ext uri="{FF2B5EF4-FFF2-40B4-BE49-F238E27FC236}">
                <a16:creationId xmlns:a16="http://schemas.microsoft.com/office/drawing/2014/main" id="{502CBA02-784F-42B8-8999-A49C46C31938}"/>
              </a:ext>
            </a:extLst>
          </p:cNvPr>
          <p:cNvSpPr txBox="1">
            <a:spLocks/>
          </p:cNvSpPr>
          <p:nvPr/>
        </p:nvSpPr>
        <p:spPr bwMode="auto">
          <a:xfrm>
            <a:off x="4114800" y="38862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200" b="1">
                <a:solidFill>
                  <a:srgbClr val="7030A0"/>
                </a:solidFill>
                <a:latin typeface="Verdana" panose="020B0604030504040204" pitchFamily="34" charset="0"/>
              </a:rPr>
              <a:t>	Masque liftant immédiat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>
                <a:latin typeface="Verdana" panose="020B0604030504040204" pitchFamily="34" charset="0"/>
              </a:rPr>
              <a:t>	Masque liftant pour le visage et le cou avec effet lissant des rides. Son format en patch offre des résultats raffermissants spectaculaires et immédiats, de manière professionnelle et efficace.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Substances actives : </a:t>
            </a:r>
            <a:r>
              <a:rPr lang="es-ES" altLang="tr-TR" sz="1000">
                <a:latin typeface="Verdana" panose="020B0604030504040204" pitchFamily="34" charset="0"/>
              </a:rPr>
              <a:t>lysat de cellules de levure, centella asiatique, aloe vera.</a:t>
            </a:r>
          </a:p>
        </p:txBody>
      </p:sp>
      <p:sp>
        <p:nvSpPr>
          <p:cNvPr id="37896" name="3 Marcador de contenido">
            <a:extLst>
              <a:ext uri="{FF2B5EF4-FFF2-40B4-BE49-F238E27FC236}">
                <a16:creationId xmlns:a16="http://schemas.microsoft.com/office/drawing/2014/main" id="{02476DA5-346B-44C5-8921-4097C00DC6CC}"/>
              </a:ext>
            </a:extLst>
          </p:cNvPr>
          <p:cNvSpPr txBox="1">
            <a:spLocks/>
          </p:cNvSpPr>
          <p:nvPr/>
        </p:nvSpPr>
        <p:spPr bwMode="auto">
          <a:xfrm>
            <a:off x="6324600" y="3886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200" b="1">
                <a:solidFill>
                  <a:srgbClr val="7030A0"/>
                </a:solidFill>
                <a:latin typeface="Verdana" panose="020B0604030504040204" pitchFamily="34" charset="0"/>
              </a:rPr>
              <a:t>	Crème liftante contour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>
                <a:latin typeface="Verdana" panose="020B0604030504040204" pitchFamily="34" charset="0"/>
              </a:rPr>
              <a:t>	Crème pour le visage et le cou basée sur la technologie anti-âge [ProGEN-in]. Cosmétique avancée pour un effet raffermissant global qui redonne de la plénitude au contour du visage.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1000" b="1">
                <a:solidFill>
                  <a:srgbClr val="7030A0"/>
                </a:solidFill>
                <a:latin typeface="Verdana" panose="020B0604030504040204" pitchFamily="34" charset="0"/>
              </a:rPr>
              <a:t>	Substances actives : </a:t>
            </a:r>
            <a:r>
              <a:rPr lang="es-ES" altLang="tr-TR" sz="1000" b="1">
                <a:latin typeface="Verdana" panose="020B0604030504040204" pitchFamily="34" charset="0"/>
              </a:rPr>
              <a:t>[</a:t>
            </a:r>
            <a:r>
              <a:rPr lang="es-ES" altLang="tr-TR" sz="1000">
                <a:latin typeface="Verdana" panose="020B0604030504040204" pitchFamily="34" charset="0"/>
              </a:rPr>
              <a:t>ProGEN-in]Tech., extrait d'algues, extrait de lupin. </a:t>
            </a:r>
          </a:p>
        </p:txBody>
      </p:sp>
      <p:sp>
        <p:nvSpPr>
          <p:cNvPr id="37897" name="1 Título">
            <a:extLst>
              <a:ext uri="{FF2B5EF4-FFF2-40B4-BE49-F238E27FC236}">
                <a16:creationId xmlns:a16="http://schemas.microsoft.com/office/drawing/2014/main" id="{0B393F45-1674-45A3-B462-2F2E510F7BEC}"/>
              </a:ext>
            </a:extLst>
          </p:cNvPr>
          <p:cNvSpPr txBox="1">
            <a:spLocks/>
          </p:cNvSpPr>
          <p:nvPr/>
        </p:nvSpPr>
        <p:spPr bwMode="auto">
          <a:xfrm>
            <a:off x="6456363" y="152400"/>
            <a:ext cx="24590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s-ES" altLang="tr-TR" sz="2800" b="1">
                <a:solidFill>
                  <a:srgbClr val="7030A0"/>
                </a:solidFill>
                <a:latin typeface="Arial Narrow" panose="020B0606020202030204" pitchFamily="34" charset="0"/>
              </a:rPr>
              <a:t>en salon</a:t>
            </a:r>
          </a:p>
        </p:txBody>
      </p:sp>
      <p:pic>
        <p:nvPicPr>
          <p:cNvPr id="37898" name="Picture 20">
            <a:extLst>
              <a:ext uri="{FF2B5EF4-FFF2-40B4-BE49-F238E27FC236}">
                <a16:creationId xmlns:a16="http://schemas.microsoft.com/office/drawing/2014/main" id="{9DE7838F-F7FB-44EE-8CC3-FFB6DF88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5" t="26563" r="34822" b="35938"/>
          <a:stretch>
            <a:fillRect/>
          </a:stretch>
        </p:blipFill>
        <p:spPr bwMode="auto">
          <a:xfrm>
            <a:off x="1066800" y="1524000"/>
            <a:ext cx="76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21">
            <a:extLst>
              <a:ext uri="{FF2B5EF4-FFF2-40B4-BE49-F238E27FC236}">
                <a16:creationId xmlns:a16="http://schemas.microsoft.com/office/drawing/2014/main" id="{5C25E5FA-AAA7-4D7E-8309-86EDD5E8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3" t="22656" r="43150" b="29790"/>
          <a:stretch>
            <a:fillRect/>
          </a:stretch>
        </p:blipFill>
        <p:spPr bwMode="auto">
          <a:xfrm>
            <a:off x="3200400" y="2667000"/>
            <a:ext cx="38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2">
            <a:extLst>
              <a:ext uri="{FF2B5EF4-FFF2-40B4-BE49-F238E27FC236}">
                <a16:creationId xmlns:a16="http://schemas.microsoft.com/office/drawing/2014/main" id="{41CB2511-1AC9-492B-8815-86520808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21875" r="42500" b="24219"/>
          <a:stretch>
            <a:fillRect/>
          </a:stretch>
        </p:blipFill>
        <p:spPr bwMode="auto">
          <a:xfrm>
            <a:off x="7550150" y="2362200"/>
            <a:ext cx="4508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1" name="Picture 23">
            <a:extLst>
              <a:ext uri="{FF2B5EF4-FFF2-40B4-BE49-F238E27FC236}">
                <a16:creationId xmlns:a16="http://schemas.microsoft.com/office/drawing/2014/main" id="{42AAA23F-3894-4182-8980-03DBBA97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0313" r="28125" b="25781"/>
          <a:stretch>
            <a:fillRect/>
          </a:stretch>
        </p:blipFill>
        <p:spPr bwMode="auto">
          <a:xfrm>
            <a:off x="4495800" y="1371600"/>
            <a:ext cx="228600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>
            <a:extLst>
              <a:ext uri="{FF2B5EF4-FFF2-40B4-BE49-F238E27FC236}">
                <a16:creationId xmlns:a16="http://schemas.microsoft.com/office/drawing/2014/main" id="{35617E44-246E-4EC5-9DEA-FA06EB71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8915" name="Rectangle 17">
            <a:extLst>
              <a:ext uri="{FF2B5EF4-FFF2-40B4-BE49-F238E27FC236}">
                <a16:creationId xmlns:a16="http://schemas.microsoft.com/office/drawing/2014/main" id="{9BEBDD34-2FA2-46C0-9643-BCC5E8C0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8916" name="3 Marcador de contenido">
            <a:extLst>
              <a:ext uri="{FF2B5EF4-FFF2-40B4-BE49-F238E27FC236}">
                <a16:creationId xmlns:a16="http://schemas.microsoft.com/office/drawing/2014/main" id="{9E7632F2-0951-4BC2-A80C-38B90FAE45D8}"/>
              </a:ext>
            </a:extLst>
          </p:cNvPr>
          <p:cNvSpPr txBox="1">
            <a:spLocks/>
          </p:cNvSpPr>
          <p:nvPr/>
        </p:nvSpPr>
        <p:spPr bwMode="auto">
          <a:xfrm>
            <a:off x="476250" y="527050"/>
            <a:ext cx="85915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tr-TR" sz="140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2000" b="1">
                <a:solidFill>
                  <a:srgbClr val="7030A0"/>
                </a:solidFill>
                <a:latin typeface="Arial Narrow" panose="020B0606020202030204" pitchFamily="34" charset="0"/>
              </a:rPr>
              <a:t>Crème liftante contour du visage et du cou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400">
                <a:latin typeface="Arial Narrow" panose="020B0606020202030204" pitchFamily="34" charset="0"/>
              </a:rPr>
              <a:t>Effet global raffermissant, technologie [ProGEN-in]. 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400" b="1">
                <a:solidFill>
                  <a:srgbClr val="7030A0"/>
                </a:solidFill>
                <a:latin typeface="Arial Narrow" panose="020B0606020202030204" pitchFamily="34" charset="0"/>
              </a:rPr>
              <a:t>Substances actives : </a:t>
            </a:r>
            <a:r>
              <a:rPr lang="en-GB" altLang="tr-TR" sz="1400">
                <a:latin typeface="Arial Narrow" panose="020B0606020202030204" pitchFamily="34" charset="0"/>
              </a:rPr>
              <a:t>[ProGEN-in] Tech.,  Extrait d'algues, Extrait de lupin.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400">
                <a:latin typeface="Arial Narrow" panose="020B0606020202030204" pitchFamily="34" charset="0"/>
              </a:rPr>
              <a:t>Disponible en deux textures, selon le type de peau 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400">
                <a:latin typeface="Arial Narrow" panose="020B0606020202030204" pitchFamily="34" charset="0"/>
              </a:rPr>
              <a:t>Peaux sèches : texture riche et onctueuse ; peaux normales à mixtes : texture plus légère et non grasse.</a:t>
            </a:r>
            <a:endParaRPr lang="en-GB" altLang="tr-TR" sz="140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38917" name="1 Título">
            <a:extLst>
              <a:ext uri="{FF2B5EF4-FFF2-40B4-BE49-F238E27FC236}">
                <a16:creationId xmlns:a16="http://schemas.microsoft.com/office/drawing/2014/main" id="{6DEE5673-BF3D-4BA9-A81A-5F5402E453BA}"/>
              </a:ext>
            </a:extLst>
          </p:cNvPr>
          <p:cNvSpPr txBox="1">
            <a:spLocks/>
          </p:cNvSpPr>
          <p:nvPr/>
        </p:nvSpPr>
        <p:spPr bwMode="auto">
          <a:xfrm>
            <a:off x="6456363" y="152400"/>
            <a:ext cx="24590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s-ES" altLang="tr-TR" sz="2800" b="1">
                <a:solidFill>
                  <a:srgbClr val="7030A0"/>
                </a:solidFill>
                <a:latin typeface="Arial Narrow" panose="020B0606020202030204" pitchFamily="34" charset="0"/>
              </a:rPr>
              <a:t>À domicile</a:t>
            </a:r>
          </a:p>
        </p:txBody>
      </p:sp>
      <p:pic>
        <p:nvPicPr>
          <p:cNvPr id="38918" name="Picture 14">
            <a:extLst>
              <a:ext uri="{FF2B5EF4-FFF2-40B4-BE49-F238E27FC236}">
                <a16:creationId xmlns:a16="http://schemas.microsoft.com/office/drawing/2014/main" id="{B0D00BD6-0420-4465-89CF-0AA34B5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4219" r="1250" b="18663"/>
          <a:stretch>
            <a:fillRect/>
          </a:stretch>
        </p:blipFill>
        <p:spPr bwMode="auto">
          <a:xfrm>
            <a:off x="304800" y="3263900"/>
            <a:ext cx="70866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3 Marcador de contenido">
            <a:extLst>
              <a:ext uri="{FF2B5EF4-FFF2-40B4-BE49-F238E27FC236}">
                <a16:creationId xmlns:a16="http://schemas.microsoft.com/office/drawing/2014/main" id="{7A4F205B-69EF-41F1-898D-247DB6F68DD1}"/>
              </a:ext>
            </a:extLst>
          </p:cNvPr>
          <p:cNvSpPr txBox="1">
            <a:spLocks/>
          </p:cNvSpPr>
          <p:nvPr/>
        </p:nvSpPr>
        <p:spPr bwMode="auto">
          <a:xfrm>
            <a:off x="471488" y="2305050"/>
            <a:ext cx="8520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2000" b="1">
                <a:solidFill>
                  <a:srgbClr val="7030A0"/>
                </a:solidFill>
                <a:latin typeface="Arial Narrow" panose="020B0606020202030204" pitchFamily="34" charset="0"/>
              </a:rPr>
              <a:t>Crème contour des yeux Lift Definition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600">
                <a:latin typeface="Arial Narrow" panose="020B0606020202030204" pitchFamily="34" charset="0"/>
              </a:rPr>
              <a:t>Triple effet orbiculaire, technologie [ProGEN-in]. 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tr-TR" sz="1400" b="1">
                <a:solidFill>
                  <a:srgbClr val="7030A0"/>
                </a:solidFill>
                <a:latin typeface="Arial Narrow" panose="020B0606020202030204" pitchFamily="34" charset="0"/>
              </a:rPr>
              <a:t>Substances actives : </a:t>
            </a:r>
            <a:r>
              <a:rPr lang="en-GB" altLang="tr-TR" sz="1400">
                <a:latin typeface="Arial Narrow" panose="020B0606020202030204" pitchFamily="34" charset="0"/>
              </a:rPr>
              <a:t>[ProGEN-in] Tech., Extrait d'algue, Sarrasin, Lipopeptide raffermissant et anti-rides.</a:t>
            </a:r>
            <a:endParaRPr lang="en-GB" altLang="tr-TR" sz="140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38920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50527E7D-1604-4015-927C-8F83183A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>
            <a:extLst>
              <a:ext uri="{FF2B5EF4-FFF2-40B4-BE49-F238E27FC236}">
                <a16:creationId xmlns:a16="http://schemas.microsoft.com/office/drawing/2014/main" id="{01170AB2-B138-4FE3-A07D-F0FCC23D5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39939" name="Rectangle 2051">
            <a:extLst>
              <a:ext uri="{FF2B5EF4-FFF2-40B4-BE49-F238E27FC236}">
                <a16:creationId xmlns:a16="http://schemas.microsoft.com/office/drawing/2014/main" id="{399014CF-3466-4594-BC33-BDA7B2B9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39940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DA3387FB-7D8B-4D2A-95AE-736DAC01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45" name="Group 33">
            <a:extLst>
              <a:ext uri="{FF2B5EF4-FFF2-40B4-BE49-F238E27FC236}">
                <a16:creationId xmlns:a16="http://schemas.microsoft.com/office/drawing/2014/main" id="{9153643B-55E2-4F5C-A63B-331A70016785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95400"/>
          <a:ext cx="8001000" cy="5029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SUBSTANCE ACTIVE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EFFET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CLHORELLA VULGARIS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Anti-élastase, anti-collagénase.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Microalgue verte riche en protéines, vitamines et carotènes.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LYSAT PROBIOTIQUE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Stimule les défenses de la peau.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Vitamines du groupe B, oligo-éléments (le lysat tue les bactéries mais conserve la plupart de leur activité)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COLLAGÈNE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Hydratant et combleur.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Protéine faisant partie de la structure de la peau qui lui confère son élasticité.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CENTELLA ASIATIQUE  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Agent réparateur anti-âge.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Possède des propriétés cicatrisantes et régénératrices. Il lie les acides aminés à la structure du collagène grâce aux effets de ses triterpènes.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957" name="Picture 2245" descr="http://alegrejardin.files.wordpress.com/2012/03/superalimentos-clorela.gif">
            <a:extLst>
              <a:ext uri="{FF2B5EF4-FFF2-40B4-BE49-F238E27FC236}">
                <a16:creationId xmlns:a16="http://schemas.microsoft.com/office/drawing/2014/main" id="{0EE7B786-7B9F-4AF5-A78E-097AA0EE1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6"/>
          <a:stretch>
            <a:fillRect/>
          </a:stretch>
        </p:blipFill>
        <p:spPr bwMode="auto">
          <a:xfrm>
            <a:off x="762000" y="1752600"/>
            <a:ext cx="1065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2248" descr="http://blogdefarmacia.com/wp-content/uploads/2011/10/algas_marinas.jpg">
            <a:extLst>
              <a:ext uri="{FF2B5EF4-FFF2-40B4-BE49-F238E27FC236}">
                <a16:creationId xmlns:a16="http://schemas.microsoft.com/office/drawing/2014/main" id="{5B1381D6-4D61-4882-878F-33CCB3D9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974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2249" descr="http://www.kromenat.com/imagenes/centella.jpg">
            <a:extLst>
              <a:ext uri="{FF2B5EF4-FFF2-40B4-BE49-F238E27FC236}">
                <a16:creationId xmlns:a16="http://schemas.microsoft.com/office/drawing/2014/main" id="{A17C4DF4-69CD-4BA9-B58B-D7BF3710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581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2250" descr="http://chestofbooks.com/health/disease/Pathology-2/images/Bacillus-coli-communis-x-about-1000.jpg">
            <a:extLst>
              <a:ext uri="{FF2B5EF4-FFF2-40B4-BE49-F238E27FC236}">
                <a16:creationId xmlns:a16="http://schemas.microsoft.com/office/drawing/2014/main" id="{D89A0A1F-7988-4287-987E-33949B1B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62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DD7D1CF-BC0B-4278-963E-23564596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E54F1D4-A53A-4418-836E-E1B754321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40964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B04B38D1-1D2E-4BBD-9B61-50F42F10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92" name="Group 56">
            <a:extLst>
              <a:ext uri="{FF2B5EF4-FFF2-40B4-BE49-F238E27FC236}">
                <a16:creationId xmlns:a16="http://schemas.microsoft.com/office/drawing/2014/main" id="{4853FA59-3FC3-4618-B4DA-AA0A206059C8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295400"/>
          <a:ext cx="8001000" cy="477996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SUBSTANCE ACTIVE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EFFET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SÉMENCE DE SARRASIN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A un effet spécifique sur la graisse sous-mentonnière.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Effet drainant anti-œdémateux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Riche en rutine, une substance utilisée pour améliorer la circulation sanguine.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EXTRAIT DE LUPIN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Redensifie le derme.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Augmente la synthèse de collagène de haute qualité. Augmente la fermeté et l'élasticité du contour du visage.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ALOE VERA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Hydrate, apaise et nourrit la peau.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Contient des minéraux et des vitamines C et E, qui ont un effet réparateur spécifique sur la peau photo-vieillie.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SILICIUM ORGANIQUE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Augmente la fermeté et l'élasticité de la peau.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Contribue à la régénération du collagène et de l'élastine. Augmente la cohésion de la matrice extracellulaire.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1" name="Picture 81" descr="http://www.aloeveramalaga.com/images/aloe_plant.jpg">
            <a:extLst>
              <a:ext uri="{FF2B5EF4-FFF2-40B4-BE49-F238E27FC236}">
                <a16:creationId xmlns:a16="http://schemas.microsoft.com/office/drawing/2014/main" id="{57F0F8F0-6D3A-4389-8A16-9E1C7EEE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0858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82" descr="http://www.carptigernuts.com/esp/images/ALTRAMUZ.jpg">
            <a:extLst>
              <a:ext uri="{FF2B5EF4-FFF2-40B4-BE49-F238E27FC236}">
                <a16:creationId xmlns:a16="http://schemas.microsoft.com/office/drawing/2014/main" id="{3CB823F5-63A3-46A2-9A85-EDBC5413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Picture 83" descr="http://www.sportlife.es/rcs/glosarios/1/21/170/thumb/trigo-sarraceno-248_thumb_a.jpg">
            <a:extLst>
              <a:ext uri="{FF2B5EF4-FFF2-40B4-BE49-F238E27FC236}">
                <a16:creationId xmlns:a16="http://schemas.microsoft.com/office/drawing/2014/main" id="{0C527539-683F-4A97-94B5-B70A7250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Picture 84" descr="http://www.denatural.org/wp-content/uploads/2012/04/silicio-organico-denatural.gif">
            <a:extLst>
              <a:ext uri="{FF2B5EF4-FFF2-40B4-BE49-F238E27FC236}">
                <a16:creationId xmlns:a16="http://schemas.microsoft.com/office/drawing/2014/main" id="{FA1D9B36-10D3-4CD3-9916-B8E9C552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11144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BB4D455-B5E4-4096-9465-E5D9D852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B0FF319-1D78-4880-88C6-D0BB21FC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4599681F-221F-4B0C-B69E-F665533D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8288"/>
            <a:ext cx="3886200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2">
            <a:extLst>
              <a:ext uri="{FF2B5EF4-FFF2-40B4-BE49-F238E27FC236}">
                <a16:creationId xmlns:a16="http://schemas.microsoft.com/office/drawing/2014/main" id="{A260D45B-33D3-4E2A-9428-E32016A7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78138"/>
            <a:ext cx="39036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4C33A54F-DD0B-430A-BA6C-1197227A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4 Marcador de contenido">
            <a:extLst>
              <a:ext uri="{FF2B5EF4-FFF2-40B4-BE49-F238E27FC236}">
                <a16:creationId xmlns:a16="http://schemas.microsoft.com/office/drawing/2014/main" id="{AFADB45A-10B6-4494-B263-9EA927BF9D19}"/>
              </a:ext>
            </a:extLst>
          </p:cNvPr>
          <p:cNvSpPr txBox="1">
            <a:spLocks/>
          </p:cNvSpPr>
          <p:nvPr/>
        </p:nvSpPr>
        <p:spPr bwMode="auto">
          <a:xfrm>
            <a:off x="1447800" y="4405313"/>
            <a:ext cx="66294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tr-TR" sz="2000">
                <a:solidFill>
                  <a:srgbClr val="604A7B"/>
                </a:solidFill>
                <a:latin typeface="Arial Narrow" panose="020B0606020202030204" pitchFamily="34" charset="0"/>
              </a:rPr>
              <a:t>TRAITEMENT CABINE ÉTAPE PAR ÉTAPE</a:t>
            </a:r>
            <a:endParaRPr lang="es-ES" altLang="tr-TR" sz="2400" b="1">
              <a:solidFill>
                <a:srgbClr val="604A7B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7CE4DFC-9CBA-4030-BF24-81C87D1E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6147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DA63DA9A-A3DA-4069-9175-96BEC76D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A8556920-771D-4702-B0DF-5F0EA3ED03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91000" y="3886200"/>
            <a:ext cx="4648200" cy="2667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	Facteurs spécifiques liés au stress (</a:t>
            </a:r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rayonnement UV, facteurs génétiques, radicaux libres, erreurs d'ADN...)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tr-TR" sz="1800">
                <a:solidFill>
                  <a:srgbClr val="4D4D4D"/>
                </a:solidFill>
                <a:latin typeface="Verdana" panose="020B0604030504040204" pitchFamily="34" charset="0"/>
              </a:rPr>
              <a:t>	Il s'agit de l'état de santé de nos cellules, c'est-à-dire lorsque l'apparence physique ne correspond pas à l'âge chronologique.</a:t>
            </a: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29CEC2CD-C454-4284-A80B-3F8560A7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3886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	Déterminé par l'âge. 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	Cette évolution de la peau est inéluctable et fait partie du cycle de vie normal : naître, grandir, vieillir</a:t>
            </a:r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...</a:t>
            </a:r>
          </a:p>
        </p:txBody>
      </p:sp>
      <p:pic>
        <p:nvPicPr>
          <p:cNvPr id="6150" name="Picture 7" descr="http://www.vitadelia.com/images/2010/10/mujer-envejecimiento.jpg">
            <a:extLst>
              <a:ext uri="{FF2B5EF4-FFF2-40B4-BE49-F238E27FC236}">
                <a16:creationId xmlns:a16="http://schemas.microsoft.com/office/drawing/2014/main" id="{753B46B9-BEBA-4AEC-AB55-7D4AF110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200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0">
            <a:extLst>
              <a:ext uri="{FF2B5EF4-FFF2-40B4-BE49-F238E27FC236}">
                <a16:creationId xmlns:a16="http://schemas.microsoft.com/office/drawing/2014/main" id="{3713F2FA-C96C-4647-9B98-001F5A61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tr-TR" sz="2000" b="1">
                <a:solidFill>
                  <a:srgbClr val="4D4D4D"/>
                </a:solidFill>
                <a:latin typeface="Verdana" panose="020B0604030504040204" pitchFamily="34" charset="0"/>
              </a:rPr>
              <a:t>CHRONOLOGIQUE</a:t>
            </a:r>
          </a:p>
        </p:txBody>
      </p:sp>
      <p:sp>
        <p:nvSpPr>
          <p:cNvPr id="6152" name="Rectangle 11">
            <a:extLst>
              <a:ext uri="{FF2B5EF4-FFF2-40B4-BE49-F238E27FC236}">
                <a16:creationId xmlns:a16="http://schemas.microsoft.com/office/drawing/2014/main" id="{3AE76C01-71F9-4641-ACF5-F958C079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90600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tr-TR" sz="2000" b="1">
                <a:solidFill>
                  <a:srgbClr val="4D4D4D"/>
                </a:solidFill>
                <a:latin typeface="Verdana" panose="020B0604030504040204" pitchFamily="34" charset="0"/>
              </a:rPr>
              <a:t>BIOLOGIQUE ou SÉNESCENT</a:t>
            </a:r>
            <a:endParaRPr lang="es-ES" altLang="tr-TR" b="1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pic>
        <p:nvPicPr>
          <p:cNvPr id="6153" name="Picture 12" descr="http://www.elsolquilmes.com.ar/imagenes/noticias/2011-11/1322679118D.jpg">
            <a:extLst>
              <a:ext uri="{FF2B5EF4-FFF2-40B4-BE49-F238E27FC236}">
                <a16:creationId xmlns:a16="http://schemas.microsoft.com/office/drawing/2014/main" id="{D839B9F8-22B5-4F1F-86AF-668D459F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6">
            <a:extLst>
              <a:ext uri="{FF2B5EF4-FFF2-40B4-BE49-F238E27FC236}">
                <a16:creationId xmlns:a16="http://schemas.microsoft.com/office/drawing/2014/main" id="{70D3C1E8-4D4C-4FDE-8649-DD35372A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9375" r="3751" b="474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5C699FBF-2171-415B-8058-4A335E5E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8661" r="3456" b="30569"/>
          <a:stretch>
            <a:fillRect/>
          </a:stretch>
        </p:blipFill>
        <p:spPr bwMode="auto">
          <a:xfrm>
            <a:off x="7348538" y="6172200"/>
            <a:ext cx="15668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>
            <a:extLst>
              <a:ext uri="{FF2B5EF4-FFF2-40B4-BE49-F238E27FC236}">
                <a16:creationId xmlns:a16="http://schemas.microsoft.com/office/drawing/2014/main" id="{FB5BAA38-A8E0-421E-947E-2722894B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27416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s-ES" altLang="tr-T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tr-T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Éliminez toute trace de maquillage du visage à l'aide du démaquillant spécial pour les yeux SKEYNDOR.  Exfoliez la peau à l'aide du produit exfoliant SKEYNDOR le plus approprié.   </a:t>
            </a:r>
          </a:p>
        </p:txBody>
      </p:sp>
      <p:sp>
        <p:nvSpPr>
          <p:cNvPr id="43013" name="Text Box 10">
            <a:extLst>
              <a:ext uri="{FF2B5EF4-FFF2-40B4-BE49-F238E27FC236}">
                <a16:creationId xmlns:a16="http://schemas.microsoft.com/office/drawing/2014/main" id="{8C840566-F418-48CD-B208-0E562CBD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2057400"/>
            <a:ext cx="279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GB" altLang="tr-TR" sz="1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Pour améliorer le résultat du traitement, massez le muscle trapèze et la zone cervicale afin de détendre le cou et soulager les tensions</a:t>
            </a:r>
            <a:r>
              <a:rPr lang="es-ES" altLang="tr-TR" sz="1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3014" name="Picture 16">
            <a:extLst>
              <a:ext uri="{FF2B5EF4-FFF2-40B4-BE49-F238E27FC236}">
                <a16:creationId xmlns:a16="http://schemas.microsoft.com/office/drawing/2014/main" id="{E6E34B3C-B791-4FE9-838C-BC1388737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t="25714" r="35001" b="27603"/>
          <a:stretch>
            <a:fillRect/>
          </a:stretch>
        </p:blipFill>
        <p:spPr bwMode="auto">
          <a:xfrm>
            <a:off x="3046413" y="1981200"/>
            <a:ext cx="29067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5" name="Text Box 19">
            <a:extLst>
              <a:ext uri="{FF2B5EF4-FFF2-40B4-BE49-F238E27FC236}">
                <a16:creationId xmlns:a16="http://schemas.microsoft.com/office/drawing/2014/main" id="{2BEBA902-AA71-4AC6-A04B-853ED9B5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55950"/>
            <a:ext cx="27416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s-ES" altLang="tr-T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tr-T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Appliquez le Gel Activateur Raffermissant en suivant le massage raffermissant recommandé ou utilisez le courant d'hydroélectroporation pendant 6 à 8 minutes en polarité négative.   </a:t>
            </a:r>
          </a:p>
        </p:txBody>
      </p:sp>
      <p:sp>
        <p:nvSpPr>
          <p:cNvPr id="43016" name="Text Box 20">
            <a:extLst>
              <a:ext uri="{FF2B5EF4-FFF2-40B4-BE49-F238E27FC236}">
                <a16:creationId xmlns:a16="http://schemas.microsoft.com/office/drawing/2014/main" id="{334C9FD3-D7B3-4246-801A-C229F6A0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3140075"/>
            <a:ext cx="27971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GB" altLang="tr-TR" sz="1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Appliquez le sérum Anti-gravité et assurez-vous qu'il pénètre complètement en massant vigoureusement ou appliquez le courant d'électroporation pendant 6 à 8 minutes. </a:t>
            </a:r>
          </a:p>
        </p:txBody>
      </p:sp>
      <p:sp>
        <p:nvSpPr>
          <p:cNvPr id="43017" name="Text Box 21">
            <a:extLst>
              <a:ext uri="{FF2B5EF4-FFF2-40B4-BE49-F238E27FC236}">
                <a16:creationId xmlns:a16="http://schemas.microsoft.com/office/drawing/2014/main" id="{C547E7DA-02BA-46A1-8F0E-5EDB8393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98950"/>
            <a:ext cx="27416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s-ES" altLang="tr-T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altLang="tr-T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Éliminez tout excès de produit et appliquez le Masque Action Lifting Immédiat en veillant à bien recouvrir le visage.</a:t>
            </a:r>
          </a:p>
          <a:p>
            <a:pPr algn="r" eaLnBrk="1" hangingPunct="1"/>
            <a:r>
              <a:rPr lang="en-GB" altLang="tr-T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Laissez agir pendant 20 à 25 minutes et retirez-le d'un seul tenant.  </a:t>
            </a:r>
          </a:p>
        </p:txBody>
      </p:sp>
      <p:sp>
        <p:nvSpPr>
          <p:cNvPr id="43018" name="Text Box 22">
            <a:extLst>
              <a:ext uri="{FF2B5EF4-FFF2-40B4-BE49-F238E27FC236}">
                <a16:creationId xmlns:a16="http://schemas.microsoft.com/office/drawing/2014/main" id="{E3ADCC0B-69D4-4090-9580-888D1A2D9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4267200"/>
            <a:ext cx="279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6. </a:t>
            </a:r>
            <a:r>
              <a:rPr lang="en-GB" altLang="tr-TR" sz="1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Terminez le soin avec la crème Lift Contour. Appliquez la quantité nécessaire, en fonction du type de peau. </a:t>
            </a:r>
          </a:p>
        </p:txBody>
      </p:sp>
      <p:pic>
        <p:nvPicPr>
          <p:cNvPr id="43019" name="Picture 28">
            <a:extLst>
              <a:ext uri="{FF2B5EF4-FFF2-40B4-BE49-F238E27FC236}">
                <a16:creationId xmlns:a16="http://schemas.microsoft.com/office/drawing/2014/main" id="{17BEEF62-4ED8-4AC9-AF68-6E272703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4" t="36484" r="8282" b="48993"/>
          <a:stretch>
            <a:fillRect/>
          </a:stretch>
        </p:blipFill>
        <p:spPr bwMode="auto">
          <a:xfrm>
            <a:off x="6400800" y="915988"/>
            <a:ext cx="22860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20" name="Text Box 8">
            <a:extLst>
              <a:ext uri="{FF2B5EF4-FFF2-40B4-BE49-F238E27FC236}">
                <a16:creationId xmlns:a16="http://schemas.microsoft.com/office/drawing/2014/main" id="{50FC3CA8-CBF7-4ACB-A6FF-8C18BF07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7620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2000" b="1">
                <a:solidFill>
                  <a:schemeClr val="bg2"/>
                </a:solidFill>
                <a:latin typeface="Arial" panose="020B0604020202020204" pitchFamily="34" charset="0"/>
              </a:rPr>
              <a:t>TRAITEMENT ÉTAPE PAR ÉTAPE</a:t>
            </a:r>
            <a:endParaRPr lang="es-ES" altLang="tr-TR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>
            <a:extLst>
              <a:ext uri="{FF2B5EF4-FFF2-40B4-BE49-F238E27FC236}">
                <a16:creationId xmlns:a16="http://schemas.microsoft.com/office/drawing/2014/main" id="{721C4A41-4670-4392-A9B6-00461A94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9375" r="3751" b="3906"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0E40C950-9044-40D1-A50E-41CD3D8F2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5854" r="52084" b="28226"/>
          <a:stretch>
            <a:fillRect/>
          </a:stretch>
        </p:blipFill>
        <p:spPr bwMode="auto">
          <a:xfrm>
            <a:off x="0" y="4267200"/>
            <a:ext cx="4267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379EDA74-72E5-46C4-AA25-6E726D62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8661" r="3456" b="30569"/>
          <a:stretch>
            <a:fillRect/>
          </a:stretch>
        </p:blipFill>
        <p:spPr bwMode="auto">
          <a:xfrm>
            <a:off x="3505200" y="3136900"/>
            <a:ext cx="2133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0">
            <a:extLst>
              <a:ext uri="{FF2B5EF4-FFF2-40B4-BE49-F238E27FC236}">
                <a16:creationId xmlns:a16="http://schemas.microsoft.com/office/drawing/2014/main" id="{71DB8C92-8C74-4D3F-BC0D-516FBEBF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7171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0FB90860-2736-4733-AA21-FB1C4DB9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26" descr="http://linaaguilera.files.wordpress.com/2011/11/m.jpg">
            <a:extLst>
              <a:ext uri="{FF2B5EF4-FFF2-40B4-BE49-F238E27FC236}">
                <a16:creationId xmlns:a16="http://schemas.microsoft.com/office/drawing/2014/main" id="{C9824306-0156-45B0-8305-A3EB11F0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54943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027">
            <a:extLst>
              <a:ext uri="{FF2B5EF4-FFF2-40B4-BE49-F238E27FC236}">
                <a16:creationId xmlns:a16="http://schemas.microsoft.com/office/drawing/2014/main" id="{58C56968-8527-4E31-9E5D-3D6E135A5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087438"/>
            <a:ext cx="1376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3200">
                <a:solidFill>
                  <a:srgbClr val="4D4D4D"/>
                </a:solidFill>
                <a:latin typeface="Verdana" panose="020B0604030504040204" pitchFamily="34" charset="0"/>
              </a:rPr>
              <a:t>Cellule...</a:t>
            </a:r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67C2EC-466D-41A8-80AD-C1CC0829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8195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88521629-260E-4652-8274-B9B9B098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losarchivosdelatierra.com/storage/Histone.jpg?__SQUARESPACE_CACHEVERSION=1286389784688">
            <a:extLst>
              <a:ext uri="{FF2B5EF4-FFF2-40B4-BE49-F238E27FC236}">
                <a16:creationId xmlns:a16="http://schemas.microsoft.com/office/drawing/2014/main" id="{0C073031-76A9-4E41-822C-D4965B06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04800"/>
            <a:ext cx="53959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5 CuadroTexto">
            <a:extLst>
              <a:ext uri="{FF2B5EF4-FFF2-40B4-BE49-F238E27FC236}">
                <a16:creationId xmlns:a16="http://schemas.microsoft.com/office/drawing/2014/main" id="{3806A3F1-46D4-4B49-A22B-A7876700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6725"/>
            <a:ext cx="899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CHROMOSOMES = Ensemble de gènes</a:t>
            </a:r>
            <a:endParaRPr lang="en-GB" altLang="tr-TR" sz="2000">
              <a:solidFill>
                <a:srgbClr val="4D4D4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GÈNES = Ils décrivent un message ou une instruction</a:t>
            </a:r>
          </a:p>
          <a:p>
            <a:pPr eaLnBrk="1" hangingPunct="1"/>
            <a:r>
              <a:rPr lang="en-GB" altLang="tr-TR" sz="2000">
                <a:solidFill>
                  <a:srgbClr val="4D4D4D"/>
                </a:solidFill>
                <a:latin typeface="Verdana" panose="020B0604030504040204" pitchFamily="34" charset="0"/>
              </a:rPr>
              <a:t>ADN = Nous stockons toutes les informations génétiques</a:t>
            </a:r>
          </a:p>
        </p:txBody>
      </p:sp>
      <p:sp>
        <p:nvSpPr>
          <p:cNvPr id="8198" name="Rectangle 10">
            <a:extLst>
              <a:ext uri="{FF2B5EF4-FFF2-40B4-BE49-F238E27FC236}">
                <a16:creationId xmlns:a16="http://schemas.microsoft.com/office/drawing/2014/main" id="{57C42DAA-E2B0-4D78-888E-23B29FA0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105400"/>
            <a:ext cx="990600" cy="4572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8199" name="Rectangle 11">
            <a:extLst>
              <a:ext uri="{FF2B5EF4-FFF2-40B4-BE49-F238E27FC236}">
                <a16:creationId xmlns:a16="http://schemas.microsoft.com/office/drawing/2014/main" id="{C5D182F5-E6D4-4EF2-8FBD-B83FC331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10200"/>
            <a:ext cx="304800" cy="1524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GB" altLang="tr-TR" sz="2000">
              <a:latin typeface="Verdana" panose="020B0604030504040204" pitchFamily="34" charset="0"/>
            </a:endParaRPr>
          </a:p>
        </p:txBody>
      </p:sp>
      <p:sp>
        <p:nvSpPr>
          <p:cNvPr id="8200" name="Text Box 12">
            <a:extLst>
              <a:ext uri="{FF2B5EF4-FFF2-40B4-BE49-F238E27FC236}">
                <a16:creationId xmlns:a16="http://schemas.microsoft.com/office/drawing/2014/main" id="{074487BE-947B-4ABE-B189-624B6A28F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30363"/>
            <a:ext cx="1779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3200">
                <a:solidFill>
                  <a:srgbClr val="4D4D4D"/>
                </a:solidFill>
                <a:latin typeface="Verdana" panose="020B0604030504040204" pitchFamily="34" charset="0"/>
              </a:rPr>
              <a:t>Noyau</a:t>
            </a:r>
          </a:p>
        </p:txBody>
      </p:sp>
      <p:sp>
        <p:nvSpPr>
          <p:cNvPr id="8201" name="Rectangle 1">
            <a:extLst>
              <a:ext uri="{FF2B5EF4-FFF2-40B4-BE49-F238E27FC236}">
                <a16:creationId xmlns:a16="http://schemas.microsoft.com/office/drawing/2014/main" id="{335FA24E-3CB7-452A-A7F2-A9D9B6D40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500"/>
            <a:ext cx="3894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C'est la partie la plus importante </a:t>
            </a:r>
          </a:p>
          <a:p>
            <a:pPr eaLnBrk="1" hangingPunct="1"/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de la cellule.  Il stocke toutes nos </a:t>
            </a:r>
          </a:p>
          <a:p>
            <a:pPr eaLnBrk="1" hangingPunct="1"/>
            <a:r>
              <a:rPr lang="en-GB" altLang="tr-TR" sz="1600">
                <a:solidFill>
                  <a:srgbClr val="4D4D4D"/>
                </a:solidFill>
                <a:latin typeface="Verdana" panose="020B0604030504040204" pitchFamily="34" charset="0"/>
              </a:rPr>
              <a:t>informations.</a:t>
            </a:r>
            <a:endParaRPr lang="en-GB" altLang="tr-TR" sz="1600">
              <a:solidFill>
                <a:srgbClr val="4D4D4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0E78A32F-BCE0-419F-A502-DA75555D8A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GB" altLang="tr-TR"/>
          </a:p>
        </p:txBody>
      </p:sp>
      <p:sp>
        <p:nvSpPr>
          <p:cNvPr id="9219" name="Rectangle 1027">
            <a:extLst>
              <a:ext uri="{FF2B5EF4-FFF2-40B4-BE49-F238E27FC236}">
                <a16:creationId xmlns:a16="http://schemas.microsoft.com/office/drawing/2014/main" id="{4DBE1B7D-0302-4431-918D-0413D65F72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tr-TR"/>
          </a:p>
        </p:txBody>
      </p:sp>
      <p:sp>
        <p:nvSpPr>
          <p:cNvPr id="9220" name="Rectangle 1028">
            <a:extLst>
              <a:ext uri="{FF2B5EF4-FFF2-40B4-BE49-F238E27FC236}">
                <a16:creationId xmlns:a16="http://schemas.microsoft.com/office/drawing/2014/main" id="{2F716695-C9D1-45B8-AB6F-7D553C63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9221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4E0370F3-BDFE-4636-BE2B-B6A5F7FA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033">
            <a:extLst>
              <a:ext uri="{FF2B5EF4-FFF2-40B4-BE49-F238E27FC236}">
                <a16:creationId xmlns:a16="http://schemas.microsoft.com/office/drawing/2014/main" id="{B56E6340-3C6E-4886-A371-098727D5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71588"/>
            <a:ext cx="3092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3200">
                <a:solidFill>
                  <a:srgbClr val="4D4D4D"/>
                </a:solidFill>
                <a:latin typeface="Verdana" panose="020B0604030504040204" pitchFamily="34" charset="0"/>
              </a:rPr>
              <a:t>Chromosomes</a:t>
            </a:r>
          </a:p>
        </p:txBody>
      </p:sp>
      <p:pic>
        <p:nvPicPr>
          <p:cNvPr id="9223" name="Picture 1035" descr="http://www7.uc.cl/sw_educ/biologia/bio100/imagenes/8093dc34b7bfilenameF801typeimagejpeg.jpg">
            <a:extLst>
              <a:ext uri="{FF2B5EF4-FFF2-40B4-BE49-F238E27FC236}">
                <a16:creationId xmlns:a16="http://schemas.microsoft.com/office/drawing/2014/main" id="{0F181880-573E-414D-A847-E03168E8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1"/>
          <a:stretch>
            <a:fillRect/>
          </a:stretch>
        </p:blipFill>
        <p:spPr bwMode="auto">
          <a:xfrm>
            <a:off x="457200" y="4495800"/>
            <a:ext cx="29718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037">
            <a:extLst>
              <a:ext uri="{FF2B5EF4-FFF2-40B4-BE49-F238E27FC236}">
                <a16:creationId xmlns:a16="http://schemas.microsoft.com/office/drawing/2014/main" id="{F2537961-60D4-4124-A95A-F72728B5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114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400">
                <a:solidFill>
                  <a:srgbClr val="4D4D4D"/>
                </a:solidFill>
                <a:latin typeface="Verdana" panose="020B0604030504040204" pitchFamily="34" charset="0"/>
              </a:rPr>
              <a:t>FÉMININ</a:t>
            </a:r>
          </a:p>
        </p:txBody>
      </p:sp>
      <p:pic>
        <p:nvPicPr>
          <p:cNvPr id="9225" name="Picture 1038" descr="http://www7.uc.cl/sw_educ/biologia/bio100/imagenes/8093dc34b7bfilenameF801typeimagejpeg.jpg">
            <a:extLst>
              <a:ext uri="{FF2B5EF4-FFF2-40B4-BE49-F238E27FC236}">
                <a16:creationId xmlns:a16="http://schemas.microsoft.com/office/drawing/2014/main" id="{11200885-5F5E-4BA8-B83F-96EC986B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9"/>
          <a:stretch>
            <a:fillRect/>
          </a:stretch>
        </p:blipFill>
        <p:spPr bwMode="auto">
          <a:xfrm>
            <a:off x="3505200" y="4508500"/>
            <a:ext cx="2971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39">
            <a:extLst>
              <a:ext uri="{FF2B5EF4-FFF2-40B4-BE49-F238E27FC236}">
                <a16:creationId xmlns:a16="http://schemas.microsoft.com/office/drawing/2014/main" id="{E14E6C3C-2B9B-4293-A7DA-27E2CB90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4267200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tr-TR" sz="1400">
                <a:solidFill>
                  <a:srgbClr val="4D4D4D"/>
                </a:solidFill>
                <a:latin typeface="Verdana" panose="020B0604030504040204" pitchFamily="34" charset="0"/>
              </a:rPr>
              <a:t>MASCULIN</a:t>
            </a:r>
          </a:p>
        </p:txBody>
      </p:sp>
      <p:pic>
        <p:nvPicPr>
          <p:cNvPr id="9227" name="Picture 1041" descr="http://pitbox.files.wordpress.com/2010/01/cromosoma-gen-adn-composicion-pitbox-blog.jpg?w=640">
            <a:extLst>
              <a:ext uri="{FF2B5EF4-FFF2-40B4-BE49-F238E27FC236}">
                <a16:creationId xmlns:a16="http://schemas.microsoft.com/office/drawing/2014/main" id="{5EDA6948-6F84-4BCF-B7B7-4C0A5732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2734" r="2046" b="4521"/>
          <a:stretch>
            <a:fillRect/>
          </a:stretch>
        </p:blipFill>
        <p:spPr bwMode="auto">
          <a:xfrm>
            <a:off x="3505200" y="457200"/>
            <a:ext cx="53340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ADB9E60-A9A2-4847-9ECE-F007CF75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0243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8EC893AE-35D8-4685-8C7D-111694011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2">
            <a:extLst>
              <a:ext uri="{FF2B5EF4-FFF2-40B4-BE49-F238E27FC236}">
                <a16:creationId xmlns:a16="http://schemas.microsoft.com/office/drawing/2014/main" id="{EAE45B83-6084-4E9C-86DB-4BE609623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11675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GB" altLang="tr-TR" sz="2800">
                <a:solidFill>
                  <a:srgbClr val="4D4D4D"/>
                </a:solidFill>
                <a:latin typeface="Verdana" panose="020B0604030504040204" pitchFamily="34" charset="0"/>
              </a:rPr>
              <a:t>La mitose est le processus utilisé par une cellule pour faire une copie exacte d'elle-même.</a:t>
            </a:r>
          </a:p>
          <a:p>
            <a:pPr algn="ctr" eaLnBrk="1" hangingPunct="1"/>
            <a:endParaRPr lang="en-GB" altLang="tr-TR" sz="2400">
              <a:latin typeface="Verdana" panose="020B0604030504040204" pitchFamily="34" charset="0"/>
            </a:endParaRPr>
          </a:p>
        </p:txBody>
      </p:sp>
      <p:pic>
        <p:nvPicPr>
          <p:cNvPr id="10245" name="2 Imagen" descr="CElulas.jpg">
            <a:extLst>
              <a:ext uri="{FF2B5EF4-FFF2-40B4-BE49-F238E27FC236}">
                <a16:creationId xmlns:a16="http://schemas.microsoft.com/office/drawing/2014/main" id="{0170F4E8-0BCA-47C1-A00F-45F18B7C5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/>
          <a:stretch>
            <a:fillRect/>
          </a:stretch>
        </p:blipFill>
        <p:spPr bwMode="auto">
          <a:xfrm>
            <a:off x="0" y="974725"/>
            <a:ext cx="3276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2 Imagen" descr="CElulas.jpg">
            <a:extLst>
              <a:ext uri="{FF2B5EF4-FFF2-40B4-BE49-F238E27FC236}">
                <a16:creationId xmlns:a16="http://schemas.microsoft.com/office/drawing/2014/main" id="{B43F4C19-50B0-46E5-8D9B-C0635ED37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4725"/>
            <a:ext cx="3733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2 Imagen" descr="CElulas.jpg">
            <a:extLst>
              <a:ext uri="{FF2B5EF4-FFF2-40B4-BE49-F238E27FC236}">
                <a16:creationId xmlns:a16="http://schemas.microsoft.com/office/drawing/2014/main" id="{8BD45DEA-5861-4B06-9990-7CE6B46E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9"/>
          <a:stretch>
            <a:fillRect/>
          </a:stretch>
        </p:blipFill>
        <p:spPr bwMode="auto">
          <a:xfrm>
            <a:off x="6248400" y="974725"/>
            <a:ext cx="2895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9CEA5003-F66C-4FB2-9758-6E9E9322C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GB" altLang="tr-TR" sz="2400">
              <a:latin typeface="Times New Roman" panose="02020603050405020304" pitchFamily="18" charset="0"/>
            </a:endParaRPr>
          </a:p>
        </p:txBody>
      </p:sp>
      <p:pic>
        <p:nvPicPr>
          <p:cNvPr id="11267" name="Picture 4" descr="http://cosmeticdiffusion.net/wp-content/uploads/2012/06/logo-sk-manhattan.jpg">
            <a:extLst>
              <a:ext uri="{FF2B5EF4-FFF2-40B4-BE49-F238E27FC236}">
                <a16:creationId xmlns:a16="http://schemas.microsoft.com/office/drawing/2014/main" id="{B6C4A3E7-2901-4E71-87BB-938C09B9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678" r="3485" b="30579"/>
          <a:stretch>
            <a:fillRect/>
          </a:stretch>
        </p:blipFill>
        <p:spPr bwMode="auto">
          <a:xfrm>
            <a:off x="7346950" y="6172200"/>
            <a:ext cx="1568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1 Imagen" descr="ESquema mitosis.jpg">
            <a:extLst>
              <a:ext uri="{FF2B5EF4-FFF2-40B4-BE49-F238E27FC236}">
                <a16:creationId xmlns:a16="http://schemas.microsoft.com/office/drawing/2014/main" id="{C7B99A9E-59C6-49B0-B231-80031ADE83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4175"/>
            <a:ext cx="46482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3 CuadroTexto">
            <a:extLst>
              <a:ext uri="{FF2B5EF4-FFF2-40B4-BE49-F238E27FC236}">
                <a16:creationId xmlns:a16="http://schemas.microsoft.com/office/drawing/2014/main" id="{416FAADE-A9BF-4C62-B33E-F9035CAC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67200"/>
            <a:ext cx="83708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La mitose est un processus complexe qui doit accomplir les tâches suivantes :</a:t>
            </a:r>
          </a:p>
          <a:p>
            <a:pPr eaLnBrk="1" hangingPunct="1"/>
            <a:endParaRPr lang="en-GB" altLang="tr-TR" sz="800">
              <a:solidFill>
                <a:srgbClr val="4D4D4D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- </a:t>
            </a:r>
            <a:r>
              <a:rPr lang="en-GB" altLang="tr-TR" b="1">
                <a:solidFill>
                  <a:srgbClr val="4D4D4D"/>
                </a:solidFill>
                <a:latin typeface="Verdana" panose="020B0604030504040204" pitchFamily="34" charset="0"/>
              </a:rPr>
              <a:t>Répliquer les chromosomes</a:t>
            </a:r>
          </a:p>
          <a:p>
            <a:pPr eaLnBrk="1" hangingPunct="1"/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- Dissoudre la membrane nucléaire</a:t>
            </a:r>
          </a:p>
          <a:p>
            <a:pPr eaLnBrk="1" hangingPunct="1"/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- Répartir les chromosomes</a:t>
            </a:r>
          </a:p>
          <a:p>
            <a:pPr eaLnBrk="1" hangingPunct="1"/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- </a:t>
            </a:r>
            <a:r>
              <a:rPr lang="en-GB" altLang="tr-TR" b="1">
                <a:solidFill>
                  <a:srgbClr val="4D4D4D"/>
                </a:solidFill>
                <a:latin typeface="Verdana" panose="020B0604030504040204" pitchFamily="34" charset="0"/>
              </a:rPr>
              <a:t>Former deux nouvelles membranes nucléaires</a:t>
            </a:r>
          </a:p>
          <a:p>
            <a:pPr eaLnBrk="1" hangingPunct="1"/>
            <a:r>
              <a:rPr lang="en-GB" altLang="tr-TR">
                <a:solidFill>
                  <a:srgbClr val="4D4D4D"/>
                </a:solidFill>
                <a:latin typeface="Verdana" panose="020B0604030504040204" pitchFamily="34" charset="0"/>
              </a:rPr>
              <a:t>- Diviser le reste de la cellule (cytoplasme + matière cellulaire) en deux.</a:t>
            </a:r>
            <a:endParaRPr lang="en-GB" altLang="tr-TR">
              <a:solidFill>
                <a:srgbClr val="4D4D4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1031">
            <a:extLst>
              <a:ext uri="{FF2B5EF4-FFF2-40B4-BE49-F238E27FC236}">
                <a16:creationId xmlns:a16="http://schemas.microsoft.com/office/drawing/2014/main" id="{1097719E-C1BB-4810-BB27-B84C798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ES" altLang="tr-TR" sz="2800">
                <a:solidFill>
                  <a:srgbClr val="4D4D4D"/>
                </a:solidFill>
                <a:latin typeface="Verdana" panose="020B0604030504040204" pitchFamily="34" charset="0"/>
              </a:rPr>
              <a:t>Régénération par mitose</a:t>
            </a:r>
            <a:endParaRPr lang="es-ES" altLang="tr-TR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zclas">
  <a:themeElements>
    <a:clrScheme name="Mezcla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3546</TotalTime>
  <Words>1776</Words>
  <Application>Microsoft Office PowerPoint</Application>
  <PresentationFormat>Presentación en pantalla (4:3)</PresentationFormat>
  <Paragraphs>287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Mezclas</vt:lpstr>
      <vt:lpstr>Aging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senescent cell is one which...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Rejuvenating strategies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SK</Company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El envejecimiento de la piel</dc:title>
  <dc:creator>sgascon</dc:creator>
  <lastModifiedBy>bprieto</lastModifiedBy>
  <revision>219</revision>
  <lastPrinted>2012-10-04T08:39:51.0000000Z</lastPrinted>
  <dcterms:created xsi:type="dcterms:W3CDTF">2012-09-18T10:14:17.0000000Z</dcterms:created>
  <dcterms:modified xsi:type="dcterms:W3CDTF">2021-11-16T12:23:14.0000000Z</dcterms:modified>
  <keywords>, docId:CCECD09CAB7CCFC19033C812D03CCAC6</keywords>
</coreProperties>
</file>