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3"/>
  </p:notesMasterIdLst>
  <p:handoutMasterIdLst>
    <p:handoutMasterId r:id="rId44"/>
  </p:handoutMasterIdLst>
  <p:sldIdLst>
    <p:sldId id="265" r:id="rId2"/>
    <p:sldId id="292" r:id="rId3"/>
    <p:sldId id="306" r:id="rId4"/>
    <p:sldId id="263" r:id="rId5"/>
    <p:sldId id="290" r:id="rId6"/>
    <p:sldId id="295" r:id="rId7"/>
    <p:sldId id="301" r:id="rId8"/>
    <p:sldId id="297" r:id="rId9"/>
    <p:sldId id="299" r:id="rId10"/>
    <p:sldId id="300" r:id="rId11"/>
    <p:sldId id="298" r:id="rId12"/>
    <p:sldId id="305" r:id="rId13"/>
    <p:sldId id="258" r:id="rId14"/>
    <p:sldId id="270" r:id="rId15"/>
    <p:sldId id="330" r:id="rId16"/>
    <p:sldId id="318" r:id="rId17"/>
    <p:sldId id="320" r:id="rId18"/>
    <p:sldId id="337" r:id="rId19"/>
    <p:sldId id="356" r:id="rId20"/>
    <p:sldId id="307" r:id="rId21"/>
    <p:sldId id="304" r:id="rId22"/>
    <p:sldId id="321" r:id="rId23"/>
    <p:sldId id="293" r:id="rId24"/>
    <p:sldId id="271" r:id="rId25"/>
    <p:sldId id="303" r:id="rId26"/>
    <p:sldId id="294" r:id="rId27"/>
    <p:sldId id="286" r:id="rId28"/>
    <p:sldId id="289" r:id="rId29"/>
    <p:sldId id="283" r:id="rId30"/>
    <p:sldId id="336" r:id="rId31"/>
    <p:sldId id="319" r:id="rId32"/>
    <p:sldId id="355" r:id="rId33"/>
    <p:sldId id="274" r:id="rId34"/>
    <p:sldId id="275" r:id="rId35"/>
    <p:sldId id="276" r:id="rId36"/>
    <p:sldId id="277" r:id="rId37"/>
    <p:sldId id="340" r:id="rId38"/>
    <p:sldId id="341" r:id="rId39"/>
    <p:sldId id="281" r:id="rId40"/>
    <p:sldId id="279" r:id="rId41"/>
    <p:sldId id="287" r:id="rId42"/>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973"/>
    <a:srgbClr val="3C264E"/>
    <a:srgbClr val="3F2852"/>
    <a:srgbClr val="412955"/>
    <a:srgbClr val="362246"/>
    <a:srgbClr val="000066"/>
    <a:srgbClr val="3366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05" autoAdjust="0"/>
    <p:restoredTop sz="89782" autoAdjust="0"/>
  </p:normalViewPr>
  <p:slideViewPr>
    <p:cSldViewPr>
      <p:cViewPr varScale="1">
        <p:scale>
          <a:sx n="62" d="100"/>
          <a:sy n="62" d="100"/>
        </p:scale>
        <p:origin x="-95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50" d="100"/>
        <a:sy n="150" d="100"/>
      </p:scale>
      <p:origin x="0" y="0"/>
    </p:cViewPr>
  </p:notesTextViewPr>
  <p:sorterViewPr>
    <p:cViewPr>
      <p:scale>
        <a:sx n="100" d="100"/>
        <a:sy n="100" d="100"/>
      </p:scale>
      <p:origin x="0" y="0"/>
    </p:cViewPr>
  </p:sorterViewPr>
  <p:notesViewPr>
    <p:cSldViewPr>
      <p:cViewPr>
        <p:scale>
          <a:sx n="100" d="100"/>
          <a:sy n="100" d="100"/>
        </p:scale>
        <p:origin x="-798"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2.xml"/><Relationship Id="rId3" Type="http://schemas.openxmlformats.org/officeDocument/2006/relationships/slide" Target="slides/slide3.xml"/><Relationship Id="rId7" Type="http://schemas.openxmlformats.org/officeDocument/2006/relationships/slide" Target="slides/slide14.xml"/><Relationship Id="rId12" Type="http://schemas.openxmlformats.org/officeDocument/2006/relationships/slide" Target="slides/slide20.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8.xml"/><Relationship Id="rId5" Type="http://schemas.openxmlformats.org/officeDocument/2006/relationships/slide" Target="slides/slide5.xml"/><Relationship Id="rId15" Type="http://schemas.openxmlformats.org/officeDocument/2006/relationships/slide" Target="slides/slide25.xml"/><Relationship Id="rId10" Type="http://schemas.openxmlformats.org/officeDocument/2006/relationships/slide" Target="slides/slide17.xml"/><Relationship Id="rId4" Type="http://schemas.openxmlformats.org/officeDocument/2006/relationships/slide" Target="slides/slide4.xml"/><Relationship Id="rId9" Type="http://schemas.openxmlformats.org/officeDocument/2006/relationships/slide" Target="slides/slide16.xml"/><Relationship Id="rId1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E744F31B-F336-4CC8-A5EC-D1DF50C7DDCF}"/>
              </a:ext>
            </a:extLst>
          </p:cNvPr>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s-ES"/>
          </a:p>
        </p:txBody>
      </p:sp>
      <p:sp>
        <p:nvSpPr>
          <p:cNvPr id="21507" name="Rectangle 1027">
            <a:extLst>
              <a:ext uri="{FF2B5EF4-FFF2-40B4-BE49-F238E27FC236}">
                <a16:creationId xmlns:a16="http://schemas.microsoft.com/office/drawing/2014/main" id="{355AA33C-DF6B-4C75-AF31-B832161A6838}"/>
              </a:ext>
            </a:extLst>
          </p:cNvPr>
          <p:cNvSpPr>
            <a:spLocks noGrp="1" noChangeArrowheads="1"/>
          </p:cNvSpPr>
          <p:nvPr>
            <p:ph type="dt" sz="quarter"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s-ES"/>
          </a:p>
        </p:txBody>
      </p:sp>
      <p:sp>
        <p:nvSpPr>
          <p:cNvPr id="21508" name="Rectangle 1028">
            <a:extLst>
              <a:ext uri="{FF2B5EF4-FFF2-40B4-BE49-F238E27FC236}">
                <a16:creationId xmlns:a16="http://schemas.microsoft.com/office/drawing/2014/main" id="{B746676F-874B-46A0-8A32-711C41580974}"/>
              </a:ext>
            </a:extLst>
          </p:cNvPr>
          <p:cNvSpPr>
            <a:spLocks noGrp="1" noChangeArrowheads="1"/>
          </p:cNvSpPr>
          <p:nvPr>
            <p:ph type="ftr" sz="quarter" idx="2"/>
          </p:nvPr>
        </p:nvSpPr>
        <p:spPr bwMode="auto">
          <a:xfrm>
            <a:off x="0"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s-ES"/>
          </a:p>
        </p:txBody>
      </p:sp>
      <p:sp>
        <p:nvSpPr>
          <p:cNvPr id="21509" name="Rectangle 1029">
            <a:extLst>
              <a:ext uri="{FF2B5EF4-FFF2-40B4-BE49-F238E27FC236}">
                <a16:creationId xmlns:a16="http://schemas.microsoft.com/office/drawing/2014/main" id="{7EB7799C-11C3-4677-A123-888AC752D9C5}"/>
              </a:ext>
            </a:extLst>
          </p:cNvPr>
          <p:cNvSpPr>
            <a:spLocks noGrp="1" noChangeArrowheads="1"/>
          </p:cNvSpPr>
          <p:nvPr>
            <p:ph type="sldNum" sz="quarter" idx="3"/>
          </p:nvPr>
        </p:nvSpPr>
        <p:spPr bwMode="auto">
          <a:xfrm>
            <a:off x="3851275"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imes New Roman" panose="02020603050405020304" pitchFamily="18" charset="0"/>
              </a:defRPr>
            </a:lvl1pPr>
          </a:lstStyle>
          <a:p>
            <a:fld id="{0D31B052-0DDB-4894-84AC-8DA4F6F530A0}" type="slidenum">
              <a:rPr lang="es-ES" altLang="tr-TR"/>
              <a:pPr/>
              <a:t>‹Nº›</a:t>
            </a:fld>
            <a:endParaRPr lang="es-ES"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4ED600E-E103-46BF-971C-2F2E529A6DF0}"/>
              </a:ext>
            </a:extLst>
          </p:cNvPr>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s-ES"/>
          </a:p>
        </p:txBody>
      </p:sp>
      <p:sp>
        <p:nvSpPr>
          <p:cNvPr id="29699" name="Rectangle 3">
            <a:extLst>
              <a:ext uri="{FF2B5EF4-FFF2-40B4-BE49-F238E27FC236}">
                <a16:creationId xmlns:a16="http://schemas.microsoft.com/office/drawing/2014/main" id="{FE690AB5-0E79-487A-9CE5-3199E99CA10A}"/>
              </a:ext>
            </a:extLst>
          </p:cNvPr>
          <p:cNvSpPr>
            <a:spLocks noGrp="1" noChangeArrowheads="1"/>
          </p:cNvSpPr>
          <p:nvPr>
            <p:ph type="dt"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s-ES"/>
          </a:p>
        </p:txBody>
      </p:sp>
      <p:sp>
        <p:nvSpPr>
          <p:cNvPr id="45060" name="Rectangle 4">
            <a:extLst>
              <a:ext uri="{FF2B5EF4-FFF2-40B4-BE49-F238E27FC236}">
                <a16:creationId xmlns:a16="http://schemas.microsoft.com/office/drawing/2014/main" id="{561E6B4A-817D-4313-93F7-F861326072E1}"/>
              </a:ext>
            </a:extLst>
          </p:cNvPr>
          <p:cNvSpPr>
            <a:spLocks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8C370DFE-C721-4833-989E-CEA9D4B76F47}"/>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s-ES" noProof="0"/>
              <a:t>Klicken Sie hier, um den Textstil des Musters zu ändern</a:t>
            </a:r>
          </a:p>
          <a:p>
            <a:pPr lvl="1"/>
            <a:r>
              <a:rPr lang="es-ES" noProof="0"/>
              <a:t>Zweite Ebene</a:t>
            </a:r>
          </a:p>
          <a:p>
            <a:pPr lvl="2"/>
            <a:r>
              <a:rPr lang="es-ES" noProof="0"/>
              <a:t>Dritte Ebene</a:t>
            </a:r>
          </a:p>
          <a:p>
            <a:pPr lvl="3"/>
            <a:r>
              <a:rPr lang="es-ES" noProof="0"/>
              <a:t>Vierte Ebene</a:t>
            </a:r>
          </a:p>
          <a:p>
            <a:pPr lvl="4"/>
            <a:r>
              <a:rPr lang="es-ES" noProof="0"/>
              <a:t>Fünfte Ebene</a:t>
            </a:r>
          </a:p>
        </p:txBody>
      </p:sp>
      <p:sp>
        <p:nvSpPr>
          <p:cNvPr id="29702" name="Rectangle 6">
            <a:extLst>
              <a:ext uri="{FF2B5EF4-FFF2-40B4-BE49-F238E27FC236}">
                <a16:creationId xmlns:a16="http://schemas.microsoft.com/office/drawing/2014/main" id="{3585E57A-C671-40F5-9520-B6608AEDB209}"/>
              </a:ext>
            </a:extLst>
          </p:cNvPr>
          <p:cNvSpPr>
            <a:spLocks noGrp="1" noChangeArrowheads="1"/>
          </p:cNvSpPr>
          <p:nvPr>
            <p:ph type="ftr" sz="quarter" idx="4"/>
          </p:nvPr>
        </p:nvSpPr>
        <p:spPr bwMode="auto">
          <a:xfrm>
            <a:off x="0"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s-ES"/>
          </a:p>
        </p:txBody>
      </p:sp>
      <p:sp>
        <p:nvSpPr>
          <p:cNvPr id="29703" name="Rectangle 7">
            <a:extLst>
              <a:ext uri="{FF2B5EF4-FFF2-40B4-BE49-F238E27FC236}">
                <a16:creationId xmlns:a16="http://schemas.microsoft.com/office/drawing/2014/main" id="{5DB1AAEC-13A1-4D71-A8D5-9750EFC35F33}"/>
              </a:ext>
            </a:extLst>
          </p:cNvPr>
          <p:cNvSpPr>
            <a:spLocks noGrp="1" noChangeArrowheads="1"/>
          </p:cNvSpPr>
          <p:nvPr>
            <p:ph type="sldNum" sz="quarter" idx="5"/>
          </p:nvPr>
        </p:nvSpPr>
        <p:spPr bwMode="auto">
          <a:xfrm>
            <a:off x="3851275" y="94329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imes New Roman" panose="02020603050405020304" pitchFamily="18" charset="0"/>
              </a:defRPr>
            </a:lvl1pPr>
          </a:lstStyle>
          <a:p>
            <a:fld id="{250838F4-3E49-4C10-9CCE-704D7E93134C}" type="slidenum">
              <a:rPr lang="es-ES" altLang="tr-TR"/>
              <a:t>‹Nr.›</a:t>
            </a:fld>
            <a:endParaRPr lang="es-E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566C46B-D282-4D06-B165-3EE2959EB989}"/>
              </a:ext>
            </a:extLst>
          </p:cNvPr>
          <p:cNvSpPr>
            <a:spLocks noGrp="1" noChangeArrowheads="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74C7165-57DC-4C35-9EE0-0EB817F4F3FB}" type="slidenum">
              <a:rPr lang="es-ES" altLang="tr-TR">
                <a:latin typeface="Times New Roman" panose="02020603050405020304" pitchFamily="18" charset="0"/>
              </a:rPr>
              <a:t>1</a:t>
            </a:fld>
            <a:endParaRPr lang="es-ES" altLang="tr-TR">
              <a:latin typeface="Times New Roman" panose="02020603050405020304" pitchFamily="18" charset="0"/>
            </a:endParaRPr>
          </a:p>
        </p:txBody>
      </p:sp>
      <p:sp>
        <p:nvSpPr>
          <p:cNvPr id="46083" name="Rectangle 2">
            <a:extLst>
              <a:ext uri="{FF2B5EF4-FFF2-40B4-BE49-F238E27FC236}">
                <a16:creationId xmlns:a16="http://schemas.microsoft.com/office/drawing/2014/main" id="{1CE6A96D-4075-4AB1-B9F0-A62D3A07012D}"/>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F231577F-EEE8-4F25-8AEB-1F7C2F946E60}"/>
              </a:ext>
            </a:extLst>
          </p:cNvPr>
          <p:cNvSpPr>
            <a:spLocks noGrp="1" noChangeArrowheads="1"/>
          </p:cNvSpPr>
          <p:nvPr>
            <p:ph type="body" idx="1"/>
          </p:nvPr>
        </p:nvSpPr>
        <p:spPr>
          <a:noFill/>
        </p:spPr>
        <p:txBody>
          <a:bodyPr/>
          <a:lstStyle/>
          <a:p>
            <a:pPr eaLnBrk="1" hangingPunct="1"/>
            <a:r>
              <a:rPr lang="en-GB" altLang="tr-TR">
                <a:latin typeface="Arial" panose="020B0604020202020204" pitchFamily="34" charset="0"/>
              </a:rPr>
              <a:t>Guten Morgen, </a:t>
            </a:r>
          </a:p>
          <a:p>
            <a:pPr eaLnBrk="1" hangingPunct="1"/>
            <a:r>
              <a:rPr lang="en-GB" altLang="tr-TR">
                <a:latin typeface="Arial" panose="020B0604020202020204" pitchFamily="34" charset="0"/>
              </a:rPr>
              <a:t>wir sind heute hier, um Ihnen ein neues Konzept für Anti-Aging-Behandlungen vorzustellen, das speziell zur Vorbeugung von schlaffer Haut entwickelt wurde.</a:t>
            </a:r>
          </a:p>
          <a:p>
            <a:pPr eaLnBrk="1" hangingPunct="1"/>
            <a:r>
              <a:rPr lang="en-GB" altLang="tr-TR">
                <a:latin typeface="Arial" panose="020B0604020202020204" pitchFamily="34" charset="0"/>
              </a:rPr>
              <a:t>Aus diesem Grund möchten wir über die Seneszenz der Haut sprechen, also die Zellalterung. </a:t>
            </a:r>
          </a:p>
          <a:p>
            <a:pPr eaLnBrk="1" hangingPunct="1"/>
            <a:r>
              <a:rPr lang="en-GB" altLang="tr-TR">
                <a:latin typeface="Arial" panose="020B0604020202020204" pitchFamily="34" charset="0"/>
              </a:rPr>
              <a:t>Um besser zu verstehen, was schlaffe Haut ist, müssen wir sie als ein Problem betrachten, das mehr als nur schlaffe Haut ist und andere Faktoren mit einbezieht, die bei der Planung einer straffenden, liftenden Behandlung für unsere Kunden berücksichtigt werden müssen.</a:t>
            </a:r>
          </a:p>
          <a:p>
            <a:pPr eaLnBrk="1" hangingPunct="1"/>
            <a:r>
              <a:rPr lang="en-GB" altLang="tr-TR">
                <a:latin typeface="Arial" panose="020B0604020202020204" pitchFamily="34" charset="0"/>
              </a:rPr>
              <a:t>Ich hoffe, es gefällt Ihnen.</a:t>
            </a:r>
          </a:p>
          <a:p>
            <a:pPr eaLnBrk="1" hangingPunct="1"/>
            <a:r>
              <a:rPr lang="en-GB" altLang="tr-TR">
                <a:latin typeface="Arial" panose="020B0604020202020204" pitchFamily="34" charset="0"/>
              </a:rPr>
              <a:t>   </a:t>
            </a:r>
          </a:p>
        </p:txBody>
      </p:sp>
    </p:spTree>
  </p:cSld>
  <p:clrMapOvr>
    <a:masterClrMapping/>
  </p:clrMapOvr>
</p:notes>
</file>

<file path=ppt/notesSlides/notesSlide10.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58484E2-F751-4992-AEA8-805E2AF6959D}"/>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43FA895A-876A-43D6-9C53-A6660834E4FF}"/>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9869F1F-DBF4-42AC-B7CE-264866D5BFFE}"/>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7F4E4826-3A76-47D0-B10C-3DAFA4E234B0}"/>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2.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BC39F83-6263-44A7-8023-3F65E851C9A8}"/>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32A0BD7A-7051-453A-81E0-E79498661E38}"/>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3.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49FA942-111E-407B-82D8-BF3F975EE870}"/>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1B9ECD43-92C2-46C6-8AD0-96E056FA9D80}"/>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4.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1A4A90D-23C8-41DD-8D89-96401625D45E}"/>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F8450A7D-87E5-4AD9-9E4E-CF321A7CC3B7}"/>
              </a:ext>
            </a:extLst>
          </p:cNvPr>
          <p:cNvSpPr>
            <a:spLocks noGrp="1" noChangeArrowheads="1"/>
          </p:cNvSpPr>
          <p:nvPr>
            <p:ph type="body" idx="1"/>
          </p:nvPr>
        </p:nvSpPr>
        <p:spPr>
          <a:noFill/>
        </p:spPr>
        <p:txBody>
          <a:bodyPr/>
          <a:lstStyle/>
          <a:p>
            <a:pPr eaLnBrk="1" hangingPunct="1"/>
            <a:endParaRPr lang="en-GB" altLang="tr-TR" sz="900">
              <a:latin typeface="Tahoma" panose="020B0604030504040204" pitchFamily="34" charset="0"/>
              <a:cs typeface="Tahoma" panose="020B0604030504040204" pitchFamily="34" charset="0"/>
            </a:endParaRPr>
          </a:p>
        </p:txBody>
      </p:sp>
      <p:sp>
        <p:nvSpPr>
          <p:cNvPr id="2" name="1 CuadroTexto">
            <a:extLst>
              <a:ext uri="{FF2B5EF4-FFF2-40B4-BE49-F238E27FC236}">
                <a16:creationId xmlns:a16="http://schemas.microsoft.com/office/drawing/2014/main" id="{A6C6A918-7B57-4AFA-9E0F-CDBFDDD7B9E4}"/>
              </a:ext>
            </a:extLst>
          </p:cNvPr>
          <p:cNvSpPr txBox="1"/>
          <p:nvPr/>
        </p:nvSpPr>
        <p:spPr bwMode="auto">
          <a:xfrm>
            <a:off x="2174875" y="2655888"/>
            <a:ext cx="955675" cy="190500"/>
          </a:xfrm>
          <a:prstGeom prst="rect">
            <a:avLst/>
          </a:prstGeom>
          <a:solidFill>
            <a:schemeClr val="bg1">
              <a:lumMod val="85000"/>
            </a:schemeClr>
          </a:solidFill>
        </p:spPr>
        <p:txBody>
          <a:bodyPr>
            <a:spAutoFit/>
          </a:bodyPr>
          <a:lstStyle/>
          <a:p>
            <a:pPr>
              <a:defRPr/>
            </a:pPr>
            <a:r>
              <a:rPr lang="en-GB" sz="600" dirty="0">
                <a:cs typeface="Tahoma" pitchFamily="34" charset="0"/>
              </a:rPr>
              <a:t>Wenn sich die Zelle teilt... </a:t>
            </a:r>
            <a:endParaRPr lang="es-ES" sz="600" dirty="0">
              <a:latin typeface="Tahoma" charset="0"/>
            </a:endParaRPr>
          </a:p>
        </p:txBody>
      </p:sp>
      <p:sp>
        <p:nvSpPr>
          <p:cNvPr id="3" name="2 CuadroTexto">
            <a:extLst>
              <a:ext uri="{FF2B5EF4-FFF2-40B4-BE49-F238E27FC236}">
                <a16:creationId xmlns:a16="http://schemas.microsoft.com/office/drawing/2014/main" id="{C49BF6A6-561C-47EE-AA19-E7C29CFB5A05}"/>
              </a:ext>
            </a:extLst>
          </p:cNvPr>
          <p:cNvSpPr txBox="1"/>
          <p:nvPr/>
        </p:nvSpPr>
        <p:spPr bwMode="auto">
          <a:xfrm>
            <a:off x="2260600" y="2954338"/>
            <a:ext cx="1004888" cy="206375"/>
          </a:xfrm>
          <a:prstGeom prst="rect">
            <a:avLst/>
          </a:prstGeom>
          <a:solidFill>
            <a:schemeClr val="bg1">
              <a:lumMod val="85000"/>
            </a:schemeClr>
          </a:solidFill>
        </p:spPr>
        <p:txBody>
          <a:bodyPr>
            <a:spAutoFit/>
          </a:bodyPr>
          <a:lstStyle/>
          <a:p>
            <a:pPr>
              <a:defRPr/>
            </a:pPr>
            <a:r>
              <a:rPr lang="en-GB" sz="600" dirty="0">
                <a:cs typeface="Tahoma" pitchFamily="34" charset="0"/>
              </a:rPr>
              <a:t>  früher als sie sollte, </a:t>
            </a:r>
            <a:endParaRPr lang="es-ES" sz="600" dirty="0">
              <a:latin typeface="Tahoma" charset="0"/>
            </a:endParaRPr>
          </a:p>
        </p:txBody>
      </p:sp>
      <p:sp>
        <p:nvSpPr>
          <p:cNvPr id="4" name="3 CuadroTexto">
            <a:extLst>
              <a:ext uri="{FF2B5EF4-FFF2-40B4-BE49-F238E27FC236}">
                <a16:creationId xmlns:a16="http://schemas.microsoft.com/office/drawing/2014/main" id="{936E94C0-61E4-431E-AD84-EFCC118B7087}"/>
              </a:ext>
            </a:extLst>
          </p:cNvPr>
          <p:cNvSpPr txBox="1"/>
          <p:nvPr/>
        </p:nvSpPr>
        <p:spPr bwMode="auto">
          <a:xfrm>
            <a:off x="2930525" y="3325813"/>
            <a:ext cx="2543175" cy="277812"/>
          </a:xfrm>
          <a:prstGeom prst="rect">
            <a:avLst/>
          </a:prstGeom>
          <a:solidFill>
            <a:schemeClr val="bg1">
              <a:lumMod val="85000"/>
            </a:schemeClr>
          </a:solidFill>
        </p:spPr>
        <p:txBody>
          <a:bodyPr>
            <a:spAutoFit/>
          </a:bodyPr>
          <a:lstStyle/>
          <a:p>
            <a:pPr>
              <a:defRPr/>
            </a:pPr>
            <a:r>
              <a:rPr lang="en-GB" sz="600" dirty="0">
                <a:cs typeface="Tahoma" pitchFamily="34" charset="0"/>
              </a:rPr>
              <a:t>verkürzen sich die Telomere und der Zellteilungsprozess wird unterbrochen. </a:t>
            </a:r>
          </a:p>
        </p:txBody>
      </p:sp>
    </p:spTree>
  </p:cSld>
  <p:clrMapOvr>
    <a:masterClrMapping/>
  </p:clrMapOvr>
</p:notes>
</file>

<file path=ppt/notesSlides/notesSlide15.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54F5865-877A-43A0-A167-A482645A5F72}"/>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5ABD280C-D66C-4011-B45D-60504F07A4B5}"/>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6.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55242D3-04A0-4A63-AD0F-2B79330DF551}"/>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28F16A40-57DA-41D0-A20B-CC22788973F7}"/>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a:p>
            <a:pPr eaLnBrk="1" hangingPunct="1"/>
            <a:endParaRPr lang="en-GB" altLang="tr-TR">
              <a:latin typeface="Times New Roman" panose="02020603050405020304" pitchFamily="18" charset="0"/>
            </a:endParaRPr>
          </a:p>
        </p:txBody>
      </p:sp>
    </p:spTree>
  </p:cSld>
  <p:clrMapOvr>
    <a:masterClrMapping/>
  </p:clrMapOvr>
</p:notes>
</file>

<file path=ppt/notesSlides/notesSlide17.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7CEE223-1F33-4964-8AAF-68BEA71E8E9D}"/>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AAD80302-D559-4E0A-BCF6-9DC731E5E4ED}"/>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8.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A9AD6E9-FF8A-40D1-B6ED-6475A7FECB32}"/>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B8A13269-7AC3-45B8-BF41-A5856A58DF06}"/>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19.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42F07A8-FF2A-4272-8A62-6C88FB23E0E4}"/>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C37AEF2E-CBE6-4B7D-A824-A69E86419EBE}"/>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2.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FD9D145-5E86-4602-9C4B-2512483B15F3}"/>
              </a:ext>
            </a:extLst>
          </p:cNvPr>
          <p:cNvSpPr>
            <a:spLocks noGrp="1" noChangeArrowheads="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5F6E2909-199E-4532-9965-44C5C49E4E74}" type="slidenum">
              <a:rPr lang="es-ES" altLang="tr-TR">
                <a:latin typeface="Times New Roman" panose="02020603050405020304" pitchFamily="18" charset="0"/>
              </a:rPr>
              <a:t>2</a:t>
            </a:fld>
            <a:endParaRPr lang="es-ES" altLang="tr-TR">
              <a:latin typeface="Times New Roman" panose="02020603050405020304" pitchFamily="18" charset="0"/>
            </a:endParaRPr>
          </a:p>
        </p:txBody>
      </p:sp>
      <p:sp>
        <p:nvSpPr>
          <p:cNvPr id="47107" name="Rectangle 2">
            <a:extLst>
              <a:ext uri="{FF2B5EF4-FFF2-40B4-BE49-F238E27FC236}">
                <a16:creationId xmlns:a16="http://schemas.microsoft.com/office/drawing/2014/main" id="{7FB59D15-F36B-4641-A3B7-4B25DE2664F5}"/>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E0B1D0B4-68DF-4A36-8E50-D3F12F5349B2}"/>
              </a:ext>
            </a:extLst>
          </p:cNvPr>
          <p:cNvSpPr>
            <a:spLocks noGrp="1" noChangeArrowheads="1"/>
          </p:cNvSpPr>
          <p:nvPr>
            <p:ph type="body" idx="1"/>
          </p:nvPr>
        </p:nvSpPr>
        <p:spPr>
          <a:noFill/>
        </p:spPr>
        <p:txBody>
          <a:bodyPr/>
          <a:lstStyle/>
          <a:p>
            <a:pPr eaLnBrk="1" hangingPunct="1"/>
            <a:r>
              <a:rPr lang="en-GB" altLang="tr-TR">
                <a:latin typeface="Arial" panose="020B0604020202020204" pitchFamily="34" charset="0"/>
              </a:rPr>
              <a:t>Die offensichtlichsten Zeichen der Hautalterung, für deren Beseitigung jeder Kunde gerne Geld ausgeben würde, sind:</a:t>
            </a:r>
          </a:p>
          <a:p>
            <a:pPr eaLnBrk="1" hangingPunct="1"/>
            <a:r>
              <a:rPr lang="en-GB" altLang="tr-TR">
                <a:latin typeface="Arial" panose="020B0604020202020204" pitchFamily="34" charset="0"/>
              </a:rPr>
              <a:t>- Falten, die zwar durch verschiedene Faktoren verursacht werden, aber dennoch Falten sind.</a:t>
            </a:r>
          </a:p>
          <a:p>
            <a:pPr eaLnBrk="1" hangingPunct="1"/>
            <a:r>
              <a:rPr lang="en-GB" altLang="tr-TR">
                <a:latin typeface="Arial" panose="020B0604020202020204" pitchFamily="34" charset="0"/>
              </a:rPr>
              <a:t>- Flecken und alle Aspekte im Zusammenhang mit Pigmentstörungen, die in jedem Alter auftreten können, aber in Wirklichkeit eine außergewöhnliche Abwehrreaktion der Haut darstellen. </a:t>
            </a:r>
          </a:p>
          <a:p>
            <a:pPr eaLnBrk="1" hangingPunct="1"/>
            <a:r>
              <a:rPr lang="en-GB" altLang="tr-TR">
                <a:latin typeface="Arial" panose="020B0604020202020204" pitchFamily="34" charset="0"/>
              </a:rPr>
              <a:t>- Und schlaffe Haut, ein Thema, auf das wir später noch näher eingehen werden und das heute ebenfalls mit dem Alterungsprozess zu tun hat.</a:t>
            </a:r>
          </a:p>
          <a:p>
            <a:pPr eaLnBrk="1" hangingPunct="1"/>
            <a:r>
              <a:rPr lang="en-GB" altLang="tr-TR">
                <a:latin typeface="Arial" panose="020B0604020202020204" pitchFamily="34" charset="0"/>
              </a:rPr>
              <a:t>Es besteht ein großes Interesse daran, all diese Zeichen, die die Auswirkungen des Alters auf die Haut deutlich zeigen, durch kosmetische und medizinische Behandlungen zu verzögern, aufzuhalten und zu beseitigen.</a:t>
            </a:r>
          </a:p>
        </p:txBody>
      </p:sp>
    </p:spTree>
  </p:cSld>
  <p:clrMapOvr>
    <a:masterClrMapping/>
  </p:clrMapOvr>
</p:notes>
</file>

<file path=ppt/notesSlides/notesSlide20.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815DBE-5241-4B08-9B69-89D6F1F66EE4}"/>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30155BAC-8008-4F4B-AFCE-1C2B1C4885C1}"/>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2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1849B0D-5F14-4C34-AFDD-F515D87A8A3A}"/>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D8061CB6-3DAF-4CA9-93BB-59432A5212CD}"/>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
        <p:nvSpPr>
          <p:cNvPr id="2" name="1 CuadroTexto">
            <a:extLst>
              <a:ext uri="{FF2B5EF4-FFF2-40B4-BE49-F238E27FC236}">
                <a16:creationId xmlns:a16="http://schemas.microsoft.com/office/drawing/2014/main" id="{1D97C9A7-4C48-4714-9F3E-9C302883B3B9}"/>
              </a:ext>
            </a:extLst>
          </p:cNvPr>
          <p:cNvSpPr txBox="1"/>
          <p:nvPr/>
        </p:nvSpPr>
        <p:spPr bwMode="auto">
          <a:xfrm>
            <a:off x="1494943" y="1316038"/>
            <a:ext cx="323077" cy="2456632"/>
          </a:xfrm>
          <a:prstGeom prst="rect">
            <a:avLst/>
          </a:prstGeom>
          <a:solidFill>
            <a:schemeClr val="bg1"/>
          </a:solidFill>
        </p:spPr>
        <p:txBody>
          <a:bodyPr vert="vert270">
            <a:spAutoFit/>
          </a:bodyPr>
          <a:lstStyle/>
          <a:p>
            <a:pPr algn="ctr">
              <a:defRPr/>
            </a:pPr>
            <a:r>
              <a:rPr lang="en-GB" sz="900" dirty="0">
                <a:solidFill>
                  <a:schemeClr val="accent6"/>
                </a:solidFill>
                <a:latin typeface="Tahoma" charset="0"/>
              </a:rPr>
              <a:t>Mäßige oder schwere </a:t>
            </a:r>
            <a:r>
              <a:rPr lang="en-GB" sz="900" dirty="0" err="1">
                <a:solidFill>
                  <a:schemeClr val="accent6"/>
                </a:solidFill>
                <a:latin typeface="Tahoma" charset="0"/>
              </a:rPr>
              <a:t>Elastose </a:t>
            </a:r>
            <a:r>
              <a:rPr lang="en-GB" sz="900" dirty="0">
                <a:solidFill>
                  <a:schemeClr val="accent6"/>
                </a:solidFill>
                <a:latin typeface="Tahoma" charset="0"/>
              </a:rPr>
              <a:t>(%)</a:t>
            </a:r>
          </a:p>
        </p:txBody>
      </p:sp>
      <p:sp>
        <p:nvSpPr>
          <p:cNvPr id="3" name="2 CuadroTexto">
            <a:extLst>
              <a:ext uri="{FF2B5EF4-FFF2-40B4-BE49-F238E27FC236}">
                <a16:creationId xmlns:a16="http://schemas.microsoft.com/office/drawing/2014/main" id="{08A809C0-43CD-4D3A-8008-852F0859EA24}"/>
              </a:ext>
            </a:extLst>
          </p:cNvPr>
          <p:cNvSpPr txBox="1"/>
          <p:nvPr/>
        </p:nvSpPr>
        <p:spPr bwMode="auto">
          <a:xfrm>
            <a:off x="2606675" y="1316038"/>
            <a:ext cx="504825" cy="384175"/>
          </a:xfrm>
          <a:prstGeom prst="rect">
            <a:avLst/>
          </a:prstGeom>
          <a:solidFill>
            <a:schemeClr val="bg1"/>
          </a:solidFill>
        </p:spPr>
        <p:txBody>
          <a:bodyPr lIns="36000">
            <a:spAutoFit/>
          </a:bodyPr>
          <a:lstStyle/>
          <a:p>
            <a:pPr>
              <a:spcAft>
                <a:spcPts val="600"/>
              </a:spcAft>
              <a:defRPr/>
            </a:pPr>
            <a:r>
              <a:rPr lang="es-ES" sz="700" dirty="0" err="1">
                <a:solidFill>
                  <a:schemeClr val="accent6"/>
                </a:solidFill>
                <a:latin typeface="Tahoma" charset="0"/>
              </a:rPr>
              <a:t>Männer</a:t>
            </a:r>
            <a:endParaRPr lang="es-ES" sz="700" dirty="0">
              <a:solidFill>
                <a:schemeClr val="accent6"/>
              </a:solidFill>
              <a:latin typeface="Tahoma" charset="0"/>
            </a:endParaRPr>
          </a:p>
          <a:p>
            <a:pPr>
              <a:spcAft>
                <a:spcPts val="600"/>
              </a:spcAft>
              <a:defRPr/>
            </a:pPr>
            <a:r>
              <a:rPr lang="es-ES" sz="700" dirty="0" err="1">
                <a:solidFill>
                  <a:schemeClr val="accent6"/>
                </a:solidFill>
                <a:latin typeface="Tahoma" charset="0"/>
              </a:rPr>
              <a:t>Frauen</a:t>
            </a:r>
            <a:endParaRPr lang="es-ES" sz="700" dirty="0">
              <a:solidFill>
                <a:schemeClr val="accent6"/>
              </a:solidFill>
              <a:latin typeface="Tahoma" charset="0"/>
            </a:endParaRPr>
          </a:p>
        </p:txBody>
      </p:sp>
      <p:sp>
        <p:nvSpPr>
          <p:cNvPr id="4" name="3 CuadroTexto">
            <a:extLst>
              <a:ext uri="{FF2B5EF4-FFF2-40B4-BE49-F238E27FC236}">
                <a16:creationId xmlns:a16="http://schemas.microsoft.com/office/drawing/2014/main" id="{9527BDBD-FB22-4D44-84C0-8DF57C1E10B8}"/>
              </a:ext>
            </a:extLst>
          </p:cNvPr>
          <p:cNvSpPr txBox="1"/>
          <p:nvPr/>
        </p:nvSpPr>
        <p:spPr bwMode="auto">
          <a:xfrm>
            <a:off x="3024188" y="3624263"/>
            <a:ext cx="1039812" cy="222250"/>
          </a:xfrm>
          <a:prstGeom prst="rect">
            <a:avLst/>
          </a:prstGeom>
          <a:solidFill>
            <a:schemeClr val="bg1"/>
          </a:solidFill>
        </p:spPr>
        <p:txBody>
          <a:bodyPr>
            <a:spAutoFit/>
          </a:bodyPr>
          <a:lstStyle/>
          <a:p>
            <a:pPr algn="ctr">
              <a:defRPr/>
            </a:pPr>
            <a:r>
              <a:rPr lang="es-ES" sz="800" dirty="0" err="1">
                <a:solidFill>
                  <a:schemeClr val="accent6"/>
                </a:solidFill>
                <a:latin typeface="Tahoma" charset="0"/>
              </a:rPr>
              <a:t>Alter </a:t>
            </a:r>
            <a:r>
              <a:rPr lang="es-ES" sz="800" dirty="0">
                <a:solidFill>
                  <a:schemeClr val="accent6"/>
                </a:solidFill>
                <a:latin typeface="Tahoma" charset="0"/>
              </a:rPr>
              <a:t>(</a:t>
            </a:r>
            <a:r>
              <a:rPr lang="es-ES" sz="800" dirty="0" err="1">
                <a:solidFill>
                  <a:schemeClr val="accent6"/>
                </a:solidFill>
                <a:latin typeface="Tahoma" charset="0"/>
              </a:rPr>
              <a:t>Jahre</a:t>
            </a:r>
            <a:r>
              <a:rPr lang="es-ES" sz="800" dirty="0">
                <a:solidFill>
                  <a:schemeClr val="accent6"/>
                </a:solidFill>
                <a:latin typeface="Tahoma" charset="0"/>
              </a:rPr>
              <a:t>)</a:t>
            </a:r>
          </a:p>
        </p:txBody>
      </p:sp>
    </p:spTree>
  </p:cSld>
  <p:clrMapOvr>
    <a:masterClrMapping/>
  </p:clrMapOvr>
</p:notes>
</file>

<file path=ppt/notesSlides/notesSlide22.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072D186-510A-4B5A-81BA-F5581280CB9F}"/>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E437A27D-DDB6-4F9B-8B84-9DEDCACF7B34}"/>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23.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B6D95E8-F808-4A9D-99EF-D1858F44E605}"/>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CB31E1EF-A7EF-4840-8CEE-B9EA27A00F2F}"/>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
        <p:nvSpPr>
          <p:cNvPr id="2" name="1 CuadroTexto">
            <a:extLst>
              <a:ext uri="{FF2B5EF4-FFF2-40B4-BE49-F238E27FC236}">
                <a16:creationId xmlns:a16="http://schemas.microsoft.com/office/drawing/2014/main" id="{BAFAF43E-BFB4-43C7-A532-247DC8D54768}"/>
              </a:ext>
            </a:extLst>
          </p:cNvPr>
          <p:cNvSpPr txBox="1"/>
          <p:nvPr/>
        </p:nvSpPr>
        <p:spPr bwMode="auto">
          <a:xfrm>
            <a:off x="1069380" y="1241425"/>
            <a:ext cx="338433" cy="1116600"/>
          </a:xfrm>
          <a:prstGeom prst="rect">
            <a:avLst/>
          </a:prstGeom>
          <a:solidFill>
            <a:schemeClr val="bg1">
              <a:lumMod val="85000"/>
            </a:schemeClr>
          </a:solidFill>
        </p:spPr>
        <p:txBody>
          <a:bodyPr vert="vert270">
            <a:spAutoFit/>
          </a:bodyPr>
          <a:lstStyle/>
          <a:p>
            <a:pPr>
              <a:defRPr/>
            </a:pPr>
            <a:r>
              <a:rPr lang="es-ES" sz="1000" dirty="0">
                <a:solidFill>
                  <a:srgbClr val="00B050"/>
                </a:solidFill>
                <a:latin typeface="Tahoma" charset="0"/>
              </a:rPr>
              <a:t>SICHTBARES ALTER</a:t>
            </a:r>
          </a:p>
        </p:txBody>
      </p:sp>
      <p:sp>
        <p:nvSpPr>
          <p:cNvPr id="3" name="2 CuadroTexto">
            <a:extLst>
              <a:ext uri="{FF2B5EF4-FFF2-40B4-BE49-F238E27FC236}">
                <a16:creationId xmlns:a16="http://schemas.microsoft.com/office/drawing/2014/main" id="{1D931C93-86A4-4619-BFC7-4493A1996FC2}"/>
              </a:ext>
            </a:extLst>
          </p:cNvPr>
          <p:cNvSpPr txBox="1"/>
          <p:nvPr/>
        </p:nvSpPr>
        <p:spPr bwMode="auto">
          <a:xfrm>
            <a:off x="1882775" y="1587500"/>
            <a:ext cx="2020888" cy="369888"/>
          </a:xfrm>
          <a:prstGeom prst="rect">
            <a:avLst/>
          </a:prstGeom>
          <a:solidFill>
            <a:schemeClr val="bg1">
              <a:lumMod val="85000"/>
            </a:schemeClr>
          </a:solidFill>
        </p:spPr>
        <p:txBody>
          <a:bodyPr>
            <a:spAutoFit/>
          </a:bodyPr>
          <a:lstStyle/>
          <a:p>
            <a:pPr>
              <a:defRPr/>
            </a:pPr>
            <a:r>
              <a:rPr lang="en-GB" sz="1000" dirty="0">
                <a:solidFill>
                  <a:srgbClr val="00B050"/>
                </a:solidFill>
                <a:latin typeface="Tahoma" charset="0"/>
              </a:rPr>
              <a:t>EXTERNE FAKTOREN</a:t>
            </a:r>
          </a:p>
          <a:p>
            <a:pPr>
              <a:defRPr/>
            </a:pPr>
            <a:r>
              <a:rPr lang="en-GB" sz="800" dirty="0">
                <a:solidFill>
                  <a:schemeClr val="bg2"/>
                </a:solidFill>
                <a:latin typeface="Tahoma" charset="0"/>
              </a:rPr>
              <a:t>Sonne, freie Radikale, Stress, Genetik usw.</a:t>
            </a:r>
          </a:p>
        </p:txBody>
      </p:sp>
      <p:sp>
        <p:nvSpPr>
          <p:cNvPr id="4" name="3 CuadroTexto">
            <a:extLst>
              <a:ext uri="{FF2B5EF4-FFF2-40B4-BE49-F238E27FC236}">
                <a16:creationId xmlns:a16="http://schemas.microsoft.com/office/drawing/2014/main" id="{9D47DDF2-80DB-4CE2-9D46-3B634BC1D035}"/>
              </a:ext>
            </a:extLst>
          </p:cNvPr>
          <p:cNvSpPr txBox="1"/>
          <p:nvPr/>
        </p:nvSpPr>
        <p:spPr bwMode="auto">
          <a:xfrm>
            <a:off x="4838700" y="1524000"/>
            <a:ext cx="735013" cy="238125"/>
          </a:xfrm>
          <a:prstGeom prst="rect">
            <a:avLst/>
          </a:prstGeom>
          <a:solidFill>
            <a:schemeClr val="bg1">
              <a:lumMod val="85000"/>
            </a:schemeClr>
          </a:solidFill>
        </p:spPr>
        <p:txBody>
          <a:bodyPr>
            <a:spAutoFit/>
          </a:bodyPr>
          <a:lstStyle/>
          <a:p>
            <a:pPr>
              <a:defRPr/>
            </a:pPr>
            <a:r>
              <a:rPr lang="en-GB" sz="900" b="1" dirty="0">
                <a:solidFill>
                  <a:srgbClr val="3366FF"/>
                </a:solidFill>
                <a:latin typeface="Tahoma" charset="0"/>
              </a:rPr>
              <a:t>Tatsächliches Alter</a:t>
            </a:r>
          </a:p>
        </p:txBody>
      </p:sp>
      <p:sp>
        <p:nvSpPr>
          <p:cNvPr id="5" name="4 CuadroTexto">
            <a:extLst>
              <a:ext uri="{FF2B5EF4-FFF2-40B4-BE49-F238E27FC236}">
                <a16:creationId xmlns:a16="http://schemas.microsoft.com/office/drawing/2014/main" id="{3009A31A-5104-4A70-A399-A090830CEED7}"/>
              </a:ext>
            </a:extLst>
          </p:cNvPr>
          <p:cNvSpPr txBox="1"/>
          <p:nvPr/>
        </p:nvSpPr>
        <p:spPr bwMode="auto">
          <a:xfrm>
            <a:off x="3021013" y="2960688"/>
            <a:ext cx="1471612" cy="239712"/>
          </a:xfrm>
          <a:prstGeom prst="rect">
            <a:avLst/>
          </a:prstGeom>
          <a:solidFill>
            <a:schemeClr val="bg1">
              <a:lumMod val="85000"/>
            </a:schemeClr>
          </a:solidFill>
        </p:spPr>
        <p:txBody>
          <a:bodyPr>
            <a:spAutoFit/>
          </a:bodyPr>
          <a:lstStyle/>
          <a:p>
            <a:pPr>
              <a:defRPr/>
            </a:pPr>
            <a:r>
              <a:rPr lang="en-GB" sz="900" b="1" dirty="0">
                <a:solidFill>
                  <a:srgbClr val="7030A0"/>
                </a:solidFill>
                <a:latin typeface="Tahoma" charset="0"/>
              </a:rPr>
              <a:t>Kosmetisches Ziel</a:t>
            </a:r>
          </a:p>
        </p:txBody>
      </p:sp>
      <p:sp>
        <p:nvSpPr>
          <p:cNvPr id="6" name="5 CuadroTexto">
            <a:extLst>
              <a:ext uri="{FF2B5EF4-FFF2-40B4-BE49-F238E27FC236}">
                <a16:creationId xmlns:a16="http://schemas.microsoft.com/office/drawing/2014/main" id="{7DFCB9AF-4A91-4B47-9A2A-07E9AF862211}"/>
              </a:ext>
            </a:extLst>
          </p:cNvPr>
          <p:cNvSpPr txBox="1"/>
          <p:nvPr/>
        </p:nvSpPr>
        <p:spPr bwMode="auto">
          <a:xfrm>
            <a:off x="4622800" y="3689350"/>
            <a:ext cx="736600" cy="369888"/>
          </a:xfrm>
          <a:prstGeom prst="rect">
            <a:avLst/>
          </a:prstGeom>
          <a:solidFill>
            <a:schemeClr val="bg1">
              <a:lumMod val="85000"/>
            </a:schemeClr>
          </a:solidFill>
        </p:spPr>
        <p:txBody>
          <a:bodyPr>
            <a:spAutoFit/>
          </a:bodyPr>
          <a:lstStyle/>
          <a:p>
            <a:pPr>
              <a:defRPr/>
            </a:pPr>
            <a:r>
              <a:rPr lang="es-ES" sz="900" b="1" dirty="0">
                <a:solidFill>
                  <a:srgbClr val="3366FF"/>
                </a:solidFill>
                <a:latin typeface="Tahoma" charset="0"/>
              </a:rPr>
              <a:t>TATSÄCHLICHES ALTER</a:t>
            </a:r>
          </a:p>
        </p:txBody>
      </p:sp>
    </p:spTree>
  </p:cSld>
  <p:clrMapOvr>
    <a:masterClrMapping/>
  </p:clrMapOvr>
</p:notes>
</file>

<file path=ppt/notesSlides/notesSlide24.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96E4434-3C9E-4925-AD76-2EE09D0C7192}"/>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FD50C0BF-AAA3-41DF-968D-D25EEBCE025B}"/>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25.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1B79C4E-74B2-4025-AF31-00DA77B2E529}"/>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F3581E92-67E2-431B-88A0-FC2945F03ED1}"/>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
        <p:nvSpPr>
          <p:cNvPr id="3" name="2 Rectángulo redondeado">
            <a:extLst>
              <a:ext uri="{FF2B5EF4-FFF2-40B4-BE49-F238E27FC236}">
                <a16:creationId xmlns:a16="http://schemas.microsoft.com/office/drawing/2014/main" id="{562642C4-649B-47EA-A6AF-CB66EB95D6A0}"/>
              </a:ext>
            </a:extLst>
          </p:cNvPr>
          <p:cNvSpPr/>
          <p:nvPr/>
        </p:nvSpPr>
        <p:spPr bwMode="auto">
          <a:xfrm>
            <a:off x="1166589" y="1241425"/>
            <a:ext cx="365942" cy="2679700"/>
          </a:xfrm>
          <a:prstGeom prst="round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vert="vert270" rIns="108000" bIns="72000" anchor="ctr"/>
          <a:lstStyle/>
          <a:p>
            <a:pPr algn="ctr">
              <a:defRPr/>
            </a:pPr>
            <a:r>
              <a:rPr lang="es-ES" b="1" dirty="0">
                <a:solidFill>
                  <a:schemeClr val="bg1"/>
                </a:solidFill>
              </a:rPr>
              <a:t>ALLE ALTERSGRUPPEN</a:t>
            </a:r>
          </a:p>
        </p:txBody>
      </p:sp>
      <p:sp>
        <p:nvSpPr>
          <p:cNvPr id="4" name="3 CuadroTexto">
            <a:extLst>
              <a:ext uri="{FF2B5EF4-FFF2-40B4-BE49-F238E27FC236}">
                <a16:creationId xmlns:a16="http://schemas.microsoft.com/office/drawing/2014/main" id="{F897490E-28CA-4F88-98BC-C3C725078CE7}"/>
              </a:ext>
            </a:extLst>
          </p:cNvPr>
          <p:cNvSpPr txBox="1"/>
          <p:nvPr/>
        </p:nvSpPr>
        <p:spPr bwMode="auto">
          <a:xfrm>
            <a:off x="4983163" y="3163888"/>
            <a:ext cx="585787" cy="328612"/>
          </a:xfrm>
          <a:prstGeom prst="rect">
            <a:avLst/>
          </a:prstGeom>
          <a:solidFill>
            <a:schemeClr val="bg1"/>
          </a:solidFill>
        </p:spPr>
        <p:txBody>
          <a:bodyPr tIns="0" bIns="144000">
            <a:spAutoFit/>
          </a:bodyPr>
          <a:lstStyle/>
          <a:p>
            <a:pPr>
              <a:defRPr/>
            </a:pPr>
            <a:r>
              <a:rPr lang="es-ES" sz="600" b="1" dirty="0" err="1">
                <a:solidFill>
                  <a:schemeClr val="accent6">
                    <a:lumMod val="75000"/>
                  </a:schemeClr>
                </a:solidFill>
                <a:latin typeface="Tahoma" charset="0"/>
              </a:rPr>
              <a:t>Vitamin </a:t>
            </a:r>
            <a:r>
              <a:rPr lang="es-ES" sz="600" b="1" dirty="0">
                <a:solidFill>
                  <a:schemeClr val="accent6">
                    <a:lumMod val="75000"/>
                  </a:schemeClr>
                </a:solidFill>
                <a:latin typeface="Tahoma" charset="0"/>
              </a:rPr>
              <a:t>C</a:t>
            </a:r>
          </a:p>
        </p:txBody>
      </p:sp>
    </p:spTree>
  </p:cSld>
  <p:clrMapOvr>
    <a:masterClrMapping/>
  </p:clrMapOvr>
</p:notes>
</file>

<file path=ppt/notesSlides/notesSlide26.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203264A-FA26-4EFE-888D-94F82D188D44}"/>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BE3A04DE-D246-4FC7-BB39-50E6C0F4324E}"/>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27.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272BB63-1F5C-4139-95DB-0FB04D769350}"/>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7D0DF3B3-C57F-41ED-82F9-6FC773EFB6EF}"/>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28.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a:extLst>
              <a:ext uri="{FF2B5EF4-FFF2-40B4-BE49-F238E27FC236}">
                <a16:creationId xmlns:a16="http://schemas.microsoft.com/office/drawing/2014/main" id="{FAF0EC06-010A-4004-ACF3-F0FDD1578583}"/>
              </a:ext>
            </a:extLst>
          </p:cNvPr>
          <p:cNvSpPr>
            <a:spLocks noGrp="1" noRot="1" noChangeAspect="1" noTextEdit="1"/>
          </p:cNvSpPr>
          <p:nvPr>
            <p:ph type="sldImg"/>
          </p:nvPr>
        </p:nvSpPr>
        <p:spPr>
          <a:ln/>
        </p:spPr>
      </p:sp>
      <p:sp>
        <p:nvSpPr>
          <p:cNvPr id="73731" name="2 Marcador de notas">
            <a:extLst>
              <a:ext uri="{FF2B5EF4-FFF2-40B4-BE49-F238E27FC236}">
                <a16:creationId xmlns:a16="http://schemas.microsoft.com/office/drawing/2014/main" id="{A9CD39C0-A9E4-4D20-99C6-8EE9D5BFF92C}"/>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73732" name="3 Marcador de número de diapositiva">
            <a:extLst>
              <a:ext uri="{FF2B5EF4-FFF2-40B4-BE49-F238E27FC236}">
                <a16:creationId xmlns:a16="http://schemas.microsoft.com/office/drawing/2014/main" id="{E2E60004-AD1E-4A68-B38C-D590B9F3BF20}"/>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1A45622-1C57-40FD-A46E-C7897D6FF4BE}" type="slidenum">
              <a:rPr lang="es-ES" altLang="tr-TR">
                <a:latin typeface="Times New Roman" panose="02020603050405020304" pitchFamily="18" charset="0"/>
              </a:rPr>
              <a:t>28</a:t>
            </a:fld>
            <a:endParaRPr lang="es-ES" altLang="tr-TR">
              <a:latin typeface="Times New Roman" panose="02020603050405020304" pitchFamily="18" charset="0"/>
            </a:endParaRPr>
          </a:p>
        </p:txBody>
      </p:sp>
    </p:spTree>
  </p:cSld>
  <p:clrMapOvr>
    <a:masterClrMapping/>
  </p:clrMapOvr>
</p:notes>
</file>

<file path=ppt/notesSlides/notesSlide29.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a:extLst>
              <a:ext uri="{FF2B5EF4-FFF2-40B4-BE49-F238E27FC236}">
                <a16:creationId xmlns:a16="http://schemas.microsoft.com/office/drawing/2014/main" id="{CFFB6870-A83A-43F2-8A62-DE277DD47380}"/>
              </a:ext>
            </a:extLst>
          </p:cNvPr>
          <p:cNvSpPr>
            <a:spLocks noGrp="1" noRot="1" noChangeAspect="1" noTextEdit="1"/>
          </p:cNvSpPr>
          <p:nvPr>
            <p:ph type="sldImg"/>
          </p:nvPr>
        </p:nvSpPr>
        <p:spPr>
          <a:ln/>
        </p:spPr>
      </p:sp>
      <p:sp>
        <p:nvSpPr>
          <p:cNvPr id="74755" name="2 Marcador de notas">
            <a:extLst>
              <a:ext uri="{FF2B5EF4-FFF2-40B4-BE49-F238E27FC236}">
                <a16:creationId xmlns:a16="http://schemas.microsoft.com/office/drawing/2014/main" id="{7F20014E-B68B-481F-8B05-95B4DE6C2882}"/>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74756" name="3 Marcador de número de diapositiva">
            <a:extLst>
              <a:ext uri="{FF2B5EF4-FFF2-40B4-BE49-F238E27FC236}">
                <a16:creationId xmlns:a16="http://schemas.microsoft.com/office/drawing/2014/main" id="{7D16C2EA-6D29-4422-8091-B3396CCF205F}"/>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EC58E78-7D49-4781-BE26-4A1DFD602669}" type="slidenum">
              <a:rPr lang="es-ES" altLang="tr-TR">
                <a:latin typeface="Times New Roman" panose="02020603050405020304" pitchFamily="18" charset="0"/>
              </a:rPr>
              <a:t>29</a:t>
            </a:fld>
            <a:endParaRPr lang="es-ES" altLang="tr-TR">
              <a:latin typeface="Times New Roman" panose="02020603050405020304" pitchFamily="18" charset="0"/>
            </a:endParaRPr>
          </a:p>
        </p:txBody>
      </p:sp>
    </p:spTree>
  </p:cSld>
  <p:clrMapOvr>
    <a:masterClrMapping/>
  </p:clrMapOvr>
</p:notes>
</file>

<file path=ppt/notesSlides/notesSlide3.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7E39C3B-11B7-4235-8913-CC8AEA2C88BC}"/>
              </a:ext>
            </a:extLst>
          </p:cNvPr>
          <p:cNvSpPr>
            <a:spLocks noGrp="1" noChangeArrowheads="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B620BE91-E1CB-4629-84EB-089A75D4C179}" type="slidenum">
              <a:rPr lang="es-ES" altLang="tr-TR">
                <a:latin typeface="Times New Roman" panose="02020603050405020304" pitchFamily="18" charset="0"/>
              </a:rPr>
              <a:t>3</a:t>
            </a:fld>
            <a:endParaRPr lang="es-ES" altLang="tr-TR">
              <a:latin typeface="Times New Roman" panose="02020603050405020304" pitchFamily="18" charset="0"/>
            </a:endParaRPr>
          </a:p>
        </p:txBody>
      </p:sp>
      <p:sp>
        <p:nvSpPr>
          <p:cNvPr id="48131" name="Rectangle 2">
            <a:extLst>
              <a:ext uri="{FF2B5EF4-FFF2-40B4-BE49-F238E27FC236}">
                <a16:creationId xmlns:a16="http://schemas.microsoft.com/office/drawing/2014/main" id="{421D11DA-A846-409D-9376-C51A8480C1B1}"/>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2F829C27-9E61-4A07-B1B2-4734A03BB35A}"/>
              </a:ext>
            </a:extLst>
          </p:cNvPr>
          <p:cNvSpPr>
            <a:spLocks noGrp="1" noChangeArrowheads="1"/>
          </p:cNvSpPr>
          <p:nvPr>
            <p:ph type="body" idx="1"/>
          </p:nvPr>
        </p:nvSpPr>
        <p:spPr>
          <a:noFill/>
        </p:spPr>
        <p:txBody>
          <a:bodyPr/>
          <a:lstStyle/>
          <a:p>
            <a:pPr eaLnBrk="1" hangingPunct="1"/>
            <a:r>
              <a:rPr lang="en-GB" altLang="tr-TR">
                <a:latin typeface="Times New Roman" panose="02020603050405020304" pitchFamily="18" charset="0"/>
              </a:rPr>
              <a:t>Diese offensichtlichen Anzeichen auf der Hautoberfläche haben Auswirkungen auf das Innere der Haut. </a:t>
            </a:r>
          </a:p>
          <a:p>
            <a:pPr eaLnBrk="1" hangingPunct="1"/>
            <a:r>
              <a:rPr lang="en-GB" altLang="tr-TR">
                <a:latin typeface="Times New Roman" panose="02020603050405020304" pitchFamily="18" charset="0"/>
              </a:rPr>
              <a:t>Die gesamte Komponente </a:t>
            </a:r>
          </a:p>
        </p:txBody>
      </p:sp>
    </p:spTree>
  </p:cSld>
  <p:clrMapOvr>
    <a:masterClrMapping/>
  </p:clrMapOvr>
</p:notes>
</file>

<file path=ppt/notesSlides/notesSlide30.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5E20262-B72A-47FD-A8EF-F7C2A20BFFA2}"/>
              </a:ext>
            </a:extLst>
          </p:cNvPr>
          <p:cNvSpPr>
            <a:spLocks noChangeArrowheads="1" noTextEdit="1"/>
          </p:cNvSpPr>
          <p:nvPr>
            <p:ph type="sldImg"/>
          </p:nvPr>
        </p:nvSpPr>
        <p:spPr>
          <a:xfrm>
            <a:off x="939800" y="701675"/>
            <a:ext cx="4962525" cy="3722688"/>
          </a:xfrm>
          <a:ln/>
        </p:spPr>
      </p:sp>
      <p:sp>
        <p:nvSpPr>
          <p:cNvPr id="75779" name="Rectangle 3">
            <a:extLst>
              <a:ext uri="{FF2B5EF4-FFF2-40B4-BE49-F238E27FC236}">
                <a16:creationId xmlns:a16="http://schemas.microsoft.com/office/drawing/2014/main" id="{A6CF534A-FFEA-44DB-A589-FF12D4ED12EB}"/>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
        <p:nvSpPr>
          <p:cNvPr id="75780" name="1 CuadroTexto">
            <a:extLst>
              <a:ext uri="{FF2B5EF4-FFF2-40B4-BE49-F238E27FC236}">
                <a16:creationId xmlns:a16="http://schemas.microsoft.com/office/drawing/2014/main" id="{7AC7D230-BC6D-4616-AC86-474F23B5E09B}"/>
              </a:ext>
            </a:extLst>
          </p:cNvPr>
          <p:cNvSpPr txBox="1">
            <a:spLocks noChangeArrowheads="1"/>
          </p:cNvSpPr>
          <p:nvPr/>
        </p:nvSpPr>
        <p:spPr bwMode="auto">
          <a:xfrm>
            <a:off x="1101725" y="1939925"/>
            <a:ext cx="5349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600"/>
              <a:t>Junge Haut</a:t>
            </a:r>
          </a:p>
        </p:txBody>
      </p:sp>
      <p:sp>
        <p:nvSpPr>
          <p:cNvPr id="75781" name="2 CuadroTexto">
            <a:extLst>
              <a:ext uri="{FF2B5EF4-FFF2-40B4-BE49-F238E27FC236}">
                <a16:creationId xmlns:a16="http://schemas.microsoft.com/office/drawing/2014/main" id="{B73090ED-713F-462A-8304-7D19C0A29D01}"/>
              </a:ext>
            </a:extLst>
          </p:cNvPr>
          <p:cNvSpPr txBox="1">
            <a:spLocks noChangeArrowheads="1"/>
          </p:cNvSpPr>
          <p:nvPr/>
        </p:nvSpPr>
        <p:spPr bwMode="auto">
          <a:xfrm>
            <a:off x="1743075" y="2435225"/>
            <a:ext cx="73501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3600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600"/>
          </a:p>
          <a:p>
            <a:pPr algn="ctr" eaLnBrk="1" hangingPunct="1"/>
            <a:r>
              <a:rPr lang="en-GB" altLang="tr-TR" sz="600"/>
              <a:t>Elastinfasern</a:t>
            </a:r>
          </a:p>
        </p:txBody>
      </p:sp>
      <p:sp>
        <p:nvSpPr>
          <p:cNvPr id="75782" name="3 CuadroTexto">
            <a:extLst>
              <a:ext uri="{FF2B5EF4-FFF2-40B4-BE49-F238E27FC236}">
                <a16:creationId xmlns:a16="http://schemas.microsoft.com/office/drawing/2014/main" id="{D270F6C8-11D1-4675-BD5E-4A1F64ED8393}"/>
              </a:ext>
            </a:extLst>
          </p:cNvPr>
          <p:cNvSpPr txBox="1">
            <a:spLocks noChangeArrowheads="1"/>
          </p:cNvSpPr>
          <p:nvPr/>
        </p:nvSpPr>
        <p:spPr bwMode="auto">
          <a:xfrm>
            <a:off x="1135063" y="2879725"/>
            <a:ext cx="468312"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600"/>
              <a:t>Gealterte Haut</a:t>
            </a:r>
          </a:p>
        </p:txBody>
      </p:sp>
      <p:sp>
        <p:nvSpPr>
          <p:cNvPr id="75783" name="4 CuadroTexto">
            <a:extLst>
              <a:ext uri="{FF2B5EF4-FFF2-40B4-BE49-F238E27FC236}">
                <a16:creationId xmlns:a16="http://schemas.microsoft.com/office/drawing/2014/main" id="{37482D1C-D5EA-494E-80C6-F04C45F793A7}"/>
              </a:ext>
            </a:extLst>
          </p:cNvPr>
          <p:cNvSpPr txBox="1">
            <a:spLocks noChangeArrowheads="1"/>
          </p:cNvSpPr>
          <p:nvPr/>
        </p:nvSpPr>
        <p:spPr bwMode="auto">
          <a:xfrm>
            <a:off x="4262438" y="2903538"/>
            <a:ext cx="576262" cy="369887"/>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600"/>
              <a:t>Ergebnisse:</a:t>
            </a:r>
          </a:p>
          <a:p>
            <a:pPr algn="ctr" eaLnBrk="1" hangingPunct="1"/>
            <a:r>
              <a:rPr lang="en-GB" altLang="tr-TR" sz="600"/>
              <a:t>Die Haut verliert ihre Elastizität</a:t>
            </a:r>
          </a:p>
        </p:txBody>
      </p:sp>
      <p:sp>
        <p:nvSpPr>
          <p:cNvPr id="75784" name="5 CuadroTexto">
            <a:extLst>
              <a:ext uri="{FF2B5EF4-FFF2-40B4-BE49-F238E27FC236}">
                <a16:creationId xmlns:a16="http://schemas.microsoft.com/office/drawing/2014/main" id="{7D4A6B61-53C8-467F-B4A2-59FB9B840D0E}"/>
              </a:ext>
            </a:extLst>
          </p:cNvPr>
          <p:cNvSpPr txBox="1">
            <a:spLocks noChangeArrowheads="1"/>
          </p:cNvSpPr>
          <p:nvPr/>
        </p:nvSpPr>
        <p:spPr bwMode="auto">
          <a:xfrm>
            <a:off x="1560513" y="3505200"/>
            <a:ext cx="803275"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600"/>
              <a:t>Botenstoffe:</a:t>
            </a:r>
          </a:p>
          <a:p>
            <a:pPr algn="ctr" eaLnBrk="1" hangingPunct="1"/>
            <a:r>
              <a:rPr lang="en-GB" altLang="tr-TR" sz="600"/>
              <a:t>Elastin zerstört</a:t>
            </a:r>
          </a:p>
        </p:txBody>
      </p:sp>
      <p:sp>
        <p:nvSpPr>
          <p:cNvPr id="75785" name="6 CuadroTexto">
            <a:extLst>
              <a:ext uri="{FF2B5EF4-FFF2-40B4-BE49-F238E27FC236}">
                <a16:creationId xmlns:a16="http://schemas.microsoft.com/office/drawing/2014/main" id="{F09988DB-D91C-476E-9F98-23A9FEAA54DB}"/>
              </a:ext>
            </a:extLst>
          </p:cNvPr>
          <p:cNvSpPr txBox="1">
            <a:spLocks noChangeArrowheads="1"/>
          </p:cNvSpPr>
          <p:nvPr/>
        </p:nvSpPr>
        <p:spPr bwMode="auto">
          <a:xfrm>
            <a:off x="2344738" y="3549650"/>
            <a:ext cx="736600"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600"/>
              <a:t>Wechselwirkung von</a:t>
            </a:r>
          </a:p>
          <a:p>
            <a:pPr eaLnBrk="1" hangingPunct="1"/>
            <a:r>
              <a:rPr lang="en-GB" altLang="tr-TR" sz="600"/>
              <a:t>Elastin-Rezeptor</a:t>
            </a:r>
          </a:p>
          <a:p>
            <a:pPr algn="ctr" eaLnBrk="1" hangingPunct="1"/>
            <a:r>
              <a:rPr lang="en-GB" altLang="tr-TR" sz="600"/>
              <a:t>Fragment</a:t>
            </a:r>
          </a:p>
        </p:txBody>
      </p:sp>
      <p:sp>
        <p:nvSpPr>
          <p:cNvPr id="75786" name="7 CuadroTexto">
            <a:extLst>
              <a:ext uri="{FF2B5EF4-FFF2-40B4-BE49-F238E27FC236}">
                <a16:creationId xmlns:a16="http://schemas.microsoft.com/office/drawing/2014/main" id="{AC41B535-1A0E-4285-964C-A3294EC03303}"/>
              </a:ext>
            </a:extLst>
          </p:cNvPr>
          <p:cNvSpPr txBox="1">
            <a:spLocks noChangeArrowheads="1"/>
          </p:cNvSpPr>
          <p:nvPr/>
        </p:nvSpPr>
        <p:spPr bwMode="auto">
          <a:xfrm>
            <a:off x="3063875" y="3494088"/>
            <a:ext cx="6699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600"/>
              <a:t>Botschaft:</a:t>
            </a:r>
          </a:p>
          <a:p>
            <a:pPr algn="ctr" eaLnBrk="1" hangingPunct="1"/>
            <a:r>
              <a:rPr lang="en-GB" altLang="tr-TR" sz="600"/>
              <a:t>Erhöhte Elastinproduktion</a:t>
            </a:r>
          </a:p>
        </p:txBody>
      </p:sp>
      <p:sp>
        <p:nvSpPr>
          <p:cNvPr id="75787" name="8 CuadroTexto">
            <a:extLst>
              <a:ext uri="{FF2B5EF4-FFF2-40B4-BE49-F238E27FC236}">
                <a16:creationId xmlns:a16="http://schemas.microsoft.com/office/drawing/2014/main" id="{02906098-8A8A-461F-B537-6756D33DE0E6}"/>
              </a:ext>
            </a:extLst>
          </p:cNvPr>
          <p:cNvSpPr txBox="1">
            <a:spLocks noChangeArrowheads="1"/>
          </p:cNvSpPr>
          <p:nvPr/>
        </p:nvSpPr>
        <p:spPr bwMode="auto">
          <a:xfrm>
            <a:off x="3733800" y="3475038"/>
            <a:ext cx="673100" cy="477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600"/>
              <a:t>Unorganisierte, übermäßige Menge an Elastin</a:t>
            </a:r>
          </a:p>
        </p:txBody>
      </p:sp>
    </p:spTree>
  </p:cSld>
  <p:clrMapOvr>
    <a:masterClrMapping/>
  </p:clrMapOvr>
</p:notes>
</file>

<file path=ppt/notesSlides/notesSlide3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a:extLst>
              <a:ext uri="{FF2B5EF4-FFF2-40B4-BE49-F238E27FC236}">
                <a16:creationId xmlns:a16="http://schemas.microsoft.com/office/drawing/2014/main" id="{0940B91D-5257-4224-B03B-1208513C5F8A}"/>
              </a:ext>
            </a:extLst>
          </p:cNvPr>
          <p:cNvSpPr>
            <a:spLocks noGrp="1" noRot="1" noChangeAspect="1" noTextEdit="1"/>
          </p:cNvSpPr>
          <p:nvPr>
            <p:ph type="sldImg"/>
          </p:nvPr>
        </p:nvSpPr>
        <p:spPr>
          <a:ln/>
        </p:spPr>
      </p:sp>
      <p:sp>
        <p:nvSpPr>
          <p:cNvPr id="76803" name="2 Marcador de notas">
            <a:extLst>
              <a:ext uri="{FF2B5EF4-FFF2-40B4-BE49-F238E27FC236}">
                <a16:creationId xmlns:a16="http://schemas.microsoft.com/office/drawing/2014/main" id="{7F74289F-5421-4B9E-B7F9-0399BBA374CF}"/>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76804" name="3 Marcador de número de diapositiva">
            <a:extLst>
              <a:ext uri="{FF2B5EF4-FFF2-40B4-BE49-F238E27FC236}">
                <a16:creationId xmlns:a16="http://schemas.microsoft.com/office/drawing/2014/main" id="{DA605DFF-A3CD-43F6-BE6F-1839ADE21B34}"/>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076533E9-E7A8-4459-BD2B-2E4CE460FE39}" type="slidenum">
              <a:rPr lang="es-ES" altLang="tr-TR">
                <a:latin typeface="Times New Roman" panose="02020603050405020304" pitchFamily="18" charset="0"/>
              </a:rPr>
              <a:t>31</a:t>
            </a:fld>
            <a:endParaRPr lang="es-ES" altLang="tr-TR">
              <a:latin typeface="Times New Roman" panose="02020603050405020304" pitchFamily="18" charset="0"/>
            </a:endParaRPr>
          </a:p>
        </p:txBody>
      </p:sp>
    </p:spTree>
  </p:cSld>
  <p:clrMapOvr>
    <a:masterClrMapping/>
  </p:clrMapOvr>
</p:notes>
</file>

<file path=ppt/notesSlides/notesSlide32.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D076133-3E5B-4E56-A43D-C19353B0663D}"/>
              </a:ext>
            </a:extLst>
          </p:cNvPr>
          <p:cNvSpPr>
            <a:spLocks noChangeArrowheads="1" noTextEdit="1"/>
          </p:cNvSpPr>
          <p:nvPr>
            <p:ph type="sldImg"/>
          </p:nvPr>
        </p:nvSpPr>
        <p:spPr>
          <a:xfrm>
            <a:off x="625475" y="744538"/>
            <a:ext cx="4967288" cy="3724275"/>
          </a:xfrm>
          <a:ln/>
        </p:spPr>
      </p:sp>
      <p:sp>
        <p:nvSpPr>
          <p:cNvPr id="77827" name="Rectangle 3">
            <a:extLst>
              <a:ext uri="{FF2B5EF4-FFF2-40B4-BE49-F238E27FC236}">
                <a16:creationId xmlns:a16="http://schemas.microsoft.com/office/drawing/2014/main" id="{CD969F93-6CEE-41D4-895A-94F9CB4C3902}"/>
              </a:ext>
            </a:extLst>
          </p:cNvPr>
          <p:cNvSpPr>
            <a:spLocks noGrp="1" noChangeArrowheads="1"/>
          </p:cNvSpPr>
          <p:nvPr>
            <p:ph type="body" idx="1"/>
          </p:nvPr>
        </p:nvSpPr>
        <p:spPr>
          <a:noFill/>
        </p:spPr>
        <p:txBody>
          <a:bodyPr/>
          <a:lstStyle/>
          <a:p>
            <a:pPr eaLnBrk="1" hangingPunct="1"/>
            <a:endParaRPr lang="en-GB" altLang="tr-TR" sz="600">
              <a:latin typeface="Tahoma" panose="020B0604030504040204" pitchFamily="34" charset="0"/>
              <a:cs typeface="Tahoma" panose="020B0604030504040204" pitchFamily="34" charset="0"/>
            </a:endParaRPr>
          </a:p>
        </p:txBody>
      </p:sp>
      <p:sp>
        <p:nvSpPr>
          <p:cNvPr id="77828" name="1 CuadroTexto">
            <a:extLst>
              <a:ext uri="{FF2B5EF4-FFF2-40B4-BE49-F238E27FC236}">
                <a16:creationId xmlns:a16="http://schemas.microsoft.com/office/drawing/2014/main" id="{4CA32EC9-BBE9-4402-8274-D8870A4321A4}"/>
              </a:ext>
            </a:extLst>
          </p:cNvPr>
          <p:cNvSpPr txBox="1">
            <a:spLocks noChangeArrowheads="1"/>
          </p:cNvSpPr>
          <p:nvPr/>
        </p:nvSpPr>
        <p:spPr bwMode="auto">
          <a:xfrm>
            <a:off x="2006600" y="2133600"/>
            <a:ext cx="1471613" cy="111125"/>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700">
                <a:solidFill>
                  <a:schemeClr val="bg1"/>
                </a:solidFill>
              </a:rPr>
              <a:t>Jüngere Haut</a:t>
            </a:r>
          </a:p>
        </p:txBody>
      </p:sp>
      <p:sp>
        <p:nvSpPr>
          <p:cNvPr id="77829" name="2 CuadroTexto">
            <a:extLst>
              <a:ext uri="{FF2B5EF4-FFF2-40B4-BE49-F238E27FC236}">
                <a16:creationId xmlns:a16="http://schemas.microsoft.com/office/drawing/2014/main" id="{53C7A00E-50EC-4AC8-81C0-7731ACF1FAE1}"/>
              </a:ext>
            </a:extLst>
          </p:cNvPr>
          <p:cNvSpPr txBox="1">
            <a:spLocks noChangeArrowheads="1"/>
          </p:cNvSpPr>
          <p:nvPr/>
        </p:nvSpPr>
        <p:spPr bwMode="auto">
          <a:xfrm>
            <a:off x="1997075" y="1668463"/>
            <a:ext cx="234156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800"/>
              <a:t>WIRKSAMKEITSTEST UNTER MEDIZINISCHER KONTROLLE*</a:t>
            </a:r>
          </a:p>
        </p:txBody>
      </p:sp>
      <p:sp>
        <p:nvSpPr>
          <p:cNvPr id="77830" name="3 CuadroTexto">
            <a:extLst>
              <a:ext uri="{FF2B5EF4-FFF2-40B4-BE49-F238E27FC236}">
                <a16:creationId xmlns:a16="http://schemas.microsoft.com/office/drawing/2014/main" id="{1F3DD5F7-FB64-4829-B1DC-2B7511968C47}"/>
              </a:ext>
            </a:extLst>
          </p:cNvPr>
          <p:cNvSpPr txBox="1">
            <a:spLocks noChangeArrowheads="1"/>
          </p:cNvSpPr>
          <p:nvPr/>
        </p:nvSpPr>
        <p:spPr bwMode="auto">
          <a:xfrm>
            <a:off x="1997075" y="2357438"/>
            <a:ext cx="1736725" cy="111125"/>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700">
                <a:solidFill>
                  <a:schemeClr val="bg1"/>
                </a:solidFill>
              </a:rPr>
              <a:t>Globale straffende Wirkung</a:t>
            </a:r>
          </a:p>
        </p:txBody>
      </p:sp>
      <p:sp>
        <p:nvSpPr>
          <p:cNvPr id="77831" name="5 CuadroTexto">
            <a:extLst>
              <a:ext uri="{FF2B5EF4-FFF2-40B4-BE49-F238E27FC236}">
                <a16:creationId xmlns:a16="http://schemas.microsoft.com/office/drawing/2014/main" id="{74E00F96-9166-4A74-946B-DDF04EF0311F}"/>
              </a:ext>
            </a:extLst>
          </p:cNvPr>
          <p:cNvSpPr txBox="1">
            <a:spLocks noChangeArrowheads="1"/>
          </p:cNvSpPr>
          <p:nvPr/>
        </p:nvSpPr>
        <p:spPr bwMode="auto">
          <a:xfrm>
            <a:off x="2085975" y="2581275"/>
            <a:ext cx="1603375" cy="111125"/>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700">
                <a:solidFill>
                  <a:schemeClr val="bg1"/>
                </a:solidFill>
              </a:rPr>
              <a:t>Neu definierte Gesichtskonturen</a:t>
            </a:r>
          </a:p>
        </p:txBody>
      </p:sp>
      <p:sp>
        <p:nvSpPr>
          <p:cNvPr id="77832" name="6 CuadroTexto">
            <a:extLst>
              <a:ext uri="{FF2B5EF4-FFF2-40B4-BE49-F238E27FC236}">
                <a16:creationId xmlns:a16="http://schemas.microsoft.com/office/drawing/2014/main" id="{08A20069-3B05-4260-9EC0-61A2CF5B6C66}"/>
              </a:ext>
            </a:extLst>
          </p:cNvPr>
          <p:cNvSpPr txBox="1">
            <a:spLocks noChangeArrowheads="1"/>
          </p:cNvSpPr>
          <p:nvPr/>
        </p:nvSpPr>
        <p:spPr bwMode="auto">
          <a:xfrm>
            <a:off x="2024063" y="2852738"/>
            <a:ext cx="1727200" cy="95250"/>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600">
                <a:solidFill>
                  <a:schemeClr val="bg1"/>
                </a:solidFill>
              </a:rPr>
              <a:t>Milderung von Falten, die durch schlaffe Haut verursacht werden</a:t>
            </a:r>
          </a:p>
        </p:txBody>
      </p:sp>
      <p:sp>
        <p:nvSpPr>
          <p:cNvPr id="77833" name="7 CuadroTexto">
            <a:extLst>
              <a:ext uri="{FF2B5EF4-FFF2-40B4-BE49-F238E27FC236}">
                <a16:creationId xmlns:a16="http://schemas.microsoft.com/office/drawing/2014/main" id="{B38B646C-4E0D-423F-910C-1615CB23E0DF}"/>
              </a:ext>
            </a:extLst>
          </p:cNvPr>
          <p:cNvSpPr txBox="1">
            <a:spLocks noChangeArrowheads="1"/>
          </p:cNvSpPr>
          <p:nvPr/>
        </p:nvSpPr>
        <p:spPr bwMode="auto">
          <a:xfrm>
            <a:off x="2052638" y="3086100"/>
            <a:ext cx="1592262" cy="111125"/>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700">
                <a:solidFill>
                  <a:schemeClr val="bg1"/>
                </a:solidFill>
              </a:rPr>
              <a:t>Lifting-Effekt</a:t>
            </a:r>
          </a:p>
        </p:txBody>
      </p:sp>
      <p:sp>
        <p:nvSpPr>
          <p:cNvPr id="77834" name="8 CuadroTexto">
            <a:extLst>
              <a:ext uri="{FF2B5EF4-FFF2-40B4-BE49-F238E27FC236}">
                <a16:creationId xmlns:a16="http://schemas.microsoft.com/office/drawing/2014/main" id="{B5DF0A0C-0E74-476F-A09E-7479D4B8AD2E}"/>
              </a:ext>
            </a:extLst>
          </p:cNvPr>
          <p:cNvSpPr txBox="1">
            <a:spLocks noChangeArrowheads="1"/>
          </p:cNvSpPr>
          <p:nvPr/>
        </p:nvSpPr>
        <p:spPr bwMode="auto">
          <a:xfrm>
            <a:off x="2038350" y="3324225"/>
            <a:ext cx="1727200" cy="95250"/>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600">
                <a:solidFill>
                  <a:schemeClr val="bg1"/>
                </a:solidFill>
              </a:rPr>
              <a:t>Milderung der Augenpartie (Tränensäcke, Augenringe)</a:t>
            </a:r>
          </a:p>
        </p:txBody>
      </p:sp>
      <p:sp>
        <p:nvSpPr>
          <p:cNvPr id="77835" name="9 CuadroTexto">
            <a:extLst>
              <a:ext uri="{FF2B5EF4-FFF2-40B4-BE49-F238E27FC236}">
                <a16:creationId xmlns:a16="http://schemas.microsoft.com/office/drawing/2014/main" id="{6AAA2A76-994E-4EE3-8CA6-A828DEC7944E}"/>
              </a:ext>
            </a:extLst>
          </p:cNvPr>
          <p:cNvSpPr txBox="1">
            <a:spLocks noChangeArrowheads="1"/>
          </p:cNvSpPr>
          <p:nvPr/>
        </p:nvSpPr>
        <p:spPr bwMode="auto">
          <a:xfrm>
            <a:off x="2006600" y="3549650"/>
            <a:ext cx="1593850" cy="106363"/>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700">
                <a:solidFill>
                  <a:schemeClr val="bg1"/>
                </a:solidFill>
              </a:rPr>
              <a:t>Reduzierung von submentalem Fett</a:t>
            </a:r>
          </a:p>
        </p:txBody>
      </p:sp>
      <p:sp>
        <p:nvSpPr>
          <p:cNvPr id="77836" name="11 CuadroTexto">
            <a:extLst>
              <a:ext uri="{FF2B5EF4-FFF2-40B4-BE49-F238E27FC236}">
                <a16:creationId xmlns:a16="http://schemas.microsoft.com/office/drawing/2014/main" id="{0ED67E10-7EC7-4B4C-A8E6-6B030BC95D73}"/>
              </a:ext>
            </a:extLst>
          </p:cNvPr>
          <p:cNvSpPr txBox="1">
            <a:spLocks noChangeArrowheads="1"/>
          </p:cNvSpPr>
          <p:nvPr/>
        </p:nvSpPr>
        <p:spPr bwMode="auto">
          <a:xfrm>
            <a:off x="812800" y="3825875"/>
            <a:ext cx="3810000" cy="50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700"/>
              <a:t>	Prozentualer Anteil positiver Meinungen</a:t>
            </a:r>
          </a:p>
          <a:p>
            <a:pPr eaLnBrk="1" hangingPunct="1"/>
            <a:endParaRPr lang="en-GB" altLang="tr-TR" sz="700">
              <a:cs typeface="Tahoma" panose="020B0604030504040204" pitchFamily="34" charset="0"/>
            </a:endParaRPr>
          </a:p>
          <a:p>
            <a:pPr eaLnBrk="1" hangingPunct="1"/>
            <a:endParaRPr lang="en-GB" altLang="tr-TR" sz="700">
              <a:cs typeface="Tahoma" panose="020B0604030504040204" pitchFamily="34" charset="0"/>
            </a:endParaRPr>
          </a:p>
          <a:p>
            <a:pPr eaLnBrk="1" hangingPunct="1"/>
            <a:r>
              <a:rPr lang="en-GB" altLang="tr-TR" sz="600">
                <a:cs typeface="Tahoma" panose="020B0604030504040204" pitchFamily="34" charset="0"/>
              </a:rPr>
              <a:t>* Anwendungstest: 20 Freiwillige, 28 Tage. </a:t>
            </a:r>
            <a:r>
              <a:rPr lang="en-GB" altLang="tr-TR" sz="600" b="1">
                <a:cs typeface="Tahoma" panose="020B0604030504040204" pitchFamily="34" charset="0"/>
              </a:rPr>
              <a:t>Behandlung: </a:t>
            </a:r>
            <a:r>
              <a:rPr lang="en-GB" altLang="tr-TR" sz="600">
                <a:cs typeface="Tahoma" panose="020B0604030504040204" pitchFamily="34" charset="0"/>
              </a:rPr>
              <a:t>Antigravity Lifting-Programm (4 Sitzungen)</a:t>
            </a:r>
          </a:p>
          <a:p>
            <a:pPr eaLnBrk="1" hangingPunct="1"/>
            <a:r>
              <a:rPr lang="en-GB" altLang="tr-TR" sz="600">
                <a:cs typeface="Tahoma" panose="020B0604030504040204" pitchFamily="34" charset="0"/>
              </a:rPr>
              <a:t>* Redefining Cream + Redefining Eye Contour Cream </a:t>
            </a:r>
          </a:p>
        </p:txBody>
      </p:sp>
    </p:spTree>
  </p:cSld>
  <p:clrMapOvr>
    <a:masterClrMapping/>
  </p:clrMapOvr>
</p:notes>
</file>

<file path=ppt/notesSlides/notesSlide33.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a:extLst>
              <a:ext uri="{FF2B5EF4-FFF2-40B4-BE49-F238E27FC236}">
                <a16:creationId xmlns:a16="http://schemas.microsoft.com/office/drawing/2014/main" id="{B0151E4B-2392-447D-8C2A-32CA7B5538DF}"/>
              </a:ext>
            </a:extLst>
          </p:cNvPr>
          <p:cNvSpPr>
            <a:spLocks noGrp="1" noRot="1" noChangeAspect="1" noTextEdit="1"/>
          </p:cNvSpPr>
          <p:nvPr>
            <p:ph type="sldImg"/>
          </p:nvPr>
        </p:nvSpPr>
        <p:spPr>
          <a:ln/>
        </p:spPr>
      </p:sp>
      <p:sp>
        <p:nvSpPr>
          <p:cNvPr id="78851" name="2 Marcador de notas">
            <a:extLst>
              <a:ext uri="{FF2B5EF4-FFF2-40B4-BE49-F238E27FC236}">
                <a16:creationId xmlns:a16="http://schemas.microsoft.com/office/drawing/2014/main" id="{EFC544D5-4F2B-4922-BD96-9C7D872BB57B}"/>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78852" name="3 Marcador de número de diapositiva">
            <a:extLst>
              <a:ext uri="{FF2B5EF4-FFF2-40B4-BE49-F238E27FC236}">
                <a16:creationId xmlns:a16="http://schemas.microsoft.com/office/drawing/2014/main" id="{3EDC6574-1BA6-4D66-8ADF-81E9A73D7F5A}"/>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B7E94483-5BFA-4526-AAA6-DDD839A3CE9B}" type="slidenum">
              <a:rPr lang="es-ES" altLang="tr-TR">
                <a:latin typeface="Times New Roman" panose="02020603050405020304" pitchFamily="18" charset="0"/>
              </a:rPr>
              <a:t>33</a:t>
            </a:fld>
            <a:endParaRPr lang="es-ES" altLang="tr-TR">
              <a:latin typeface="Times New Roman" panose="02020603050405020304" pitchFamily="18" charset="0"/>
            </a:endParaRPr>
          </a:p>
        </p:txBody>
      </p:sp>
    </p:spTree>
  </p:cSld>
  <p:clrMapOvr>
    <a:masterClrMapping/>
  </p:clrMapOvr>
</p:notes>
</file>

<file path=ppt/notesSlides/notesSlide34.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a:extLst>
              <a:ext uri="{FF2B5EF4-FFF2-40B4-BE49-F238E27FC236}">
                <a16:creationId xmlns:a16="http://schemas.microsoft.com/office/drawing/2014/main" id="{BB2F74C8-C4EF-430D-B597-91CFFB5BA48D}"/>
              </a:ext>
            </a:extLst>
          </p:cNvPr>
          <p:cNvSpPr>
            <a:spLocks noGrp="1" noRot="1" noChangeAspect="1" noTextEdit="1"/>
          </p:cNvSpPr>
          <p:nvPr>
            <p:ph type="sldImg"/>
          </p:nvPr>
        </p:nvSpPr>
        <p:spPr>
          <a:ln/>
        </p:spPr>
      </p:sp>
      <p:sp>
        <p:nvSpPr>
          <p:cNvPr id="79875" name="2 Marcador de notas">
            <a:extLst>
              <a:ext uri="{FF2B5EF4-FFF2-40B4-BE49-F238E27FC236}">
                <a16:creationId xmlns:a16="http://schemas.microsoft.com/office/drawing/2014/main" id="{D8F3EAF2-8374-465C-8BAC-FC62AA4721DE}"/>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79876" name="3 Marcador de número de diapositiva">
            <a:extLst>
              <a:ext uri="{FF2B5EF4-FFF2-40B4-BE49-F238E27FC236}">
                <a16:creationId xmlns:a16="http://schemas.microsoft.com/office/drawing/2014/main" id="{8C5DBEF8-585D-42EA-9779-839945668111}"/>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FBD0517-3665-4826-AB45-63D452B9F391}" type="slidenum">
              <a:rPr lang="es-ES" altLang="tr-TR">
                <a:latin typeface="Times New Roman" panose="02020603050405020304" pitchFamily="18" charset="0"/>
              </a:rPr>
              <a:t>34</a:t>
            </a:fld>
            <a:endParaRPr lang="es-ES" altLang="tr-TR">
              <a:latin typeface="Times New Roman" panose="02020603050405020304" pitchFamily="18" charset="0"/>
            </a:endParaRPr>
          </a:p>
        </p:txBody>
      </p:sp>
    </p:spTree>
  </p:cSld>
  <p:clrMapOvr>
    <a:masterClrMapping/>
  </p:clrMapOvr>
</p:notes>
</file>

<file path=ppt/notesSlides/notesSlide35.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a:extLst>
              <a:ext uri="{FF2B5EF4-FFF2-40B4-BE49-F238E27FC236}">
                <a16:creationId xmlns:a16="http://schemas.microsoft.com/office/drawing/2014/main" id="{B1E6D167-F7E2-4DF8-89CF-05DC5112BA42}"/>
              </a:ext>
            </a:extLst>
          </p:cNvPr>
          <p:cNvSpPr>
            <a:spLocks noGrp="1" noRot="1" noChangeAspect="1" noTextEdit="1"/>
          </p:cNvSpPr>
          <p:nvPr>
            <p:ph type="sldImg"/>
          </p:nvPr>
        </p:nvSpPr>
        <p:spPr>
          <a:ln/>
        </p:spPr>
      </p:sp>
      <p:sp>
        <p:nvSpPr>
          <p:cNvPr id="80899" name="2 Marcador de notas">
            <a:extLst>
              <a:ext uri="{FF2B5EF4-FFF2-40B4-BE49-F238E27FC236}">
                <a16:creationId xmlns:a16="http://schemas.microsoft.com/office/drawing/2014/main" id="{BE62B1C0-5466-4625-81D7-E04D7C59DAC3}"/>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80900" name="3 Marcador de número de diapositiva">
            <a:extLst>
              <a:ext uri="{FF2B5EF4-FFF2-40B4-BE49-F238E27FC236}">
                <a16:creationId xmlns:a16="http://schemas.microsoft.com/office/drawing/2014/main" id="{91CBE0C8-3478-45B0-8FBB-C784DEA5A6CF}"/>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59C1713D-E0C1-4BEF-A2F8-4C92AB74C820}" type="slidenum">
              <a:rPr lang="es-ES" altLang="tr-TR">
                <a:latin typeface="Times New Roman" panose="02020603050405020304" pitchFamily="18" charset="0"/>
              </a:rPr>
              <a:t>35</a:t>
            </a:fld>
            <a:endParaRPr lang="es-ES" altLang="tr-TR">
              <a:latin typeface="Times New Roman" panose="02020603050405020304" pitchFamily="18" charset="0"/>
            </a:endParaRPr>
          </a:p>
        </p:txBody>
      </p:sp>
    </p:spTree>
  </p:cSld>
  <p:clrMapOvr>
    <a:masterClrMapping/>
  </p:clrMapOvr>
</p:notes>
</file>

<file path=ppt/notesSlides/notesSlide36.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a:extLst>
              <a:ext uri="{FF2B5EF4-FFF2-40B4-BE49-F238E27FC236}">
                <a16:creationId xmlns:a16="http://schemas.microsoft.com/office/drawing/2014/main" id="{555A1ABF-C31B-4CBE-9A1C-99DD5095E7B4}"/>
              </a:ext>
            </a:extLst>
          </p:cNvPr>
          <p:cNvSpPr>
            <a:spLocks noGrp="1" noRot="1" noChangeAspect="1" noTextEdit="1"/>
          </p:cNvSpPr>
          <p:nvPr>
            <p:ph type="sldImg"/>
          </p:nvPr>
        </p:nvSpPr>
        <p:spPr>
          <a:ln/>
        </p:spPr>
      </p:sp>
      <p:sp>
        <p:nvSpPr>
          <p:cNvPr id="81923" name="2 Marcador de notas">
            <a:extLst>
              <a:ext uri="{FF2B5EF4-FFF2-40B4-BE49-F238E27FC236}">
                <a16:creationId xmlns:a16="http://schemas.microsoft.com/office/drawing/2014/main" id="{2C904CCE-29B1-4B6D-98BB-2C057F324315}"/>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81924" name="3 Marcador de número de diapositiva">
            <a:extLst>
              <a:ext uri="{FF2B5EF4-FFF2-40B4-BE49-F238E27FC236}">
                <a16:creationId xmlns:a16="http://schemas.microsoft.com/office/drawing/2014/main" id="{05C00C49-60CD-407B-86C2-79B232D5D2A3}"/>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946D681-8694-4DC3-8FD0-EBFD25D4E480}" type="slidenum">
              <a:rPr lang="es-ES" altLang="tr-TR">
                <a:latin typeface="Times New Roman" panose="02020603050405020304" pitchFamily="18" charset="0"/>
              </a:rPr>
              <a:t>36</a:t>
            </a:fld>
            <a:endParaRPr lang="es-ES" altLang="tr-TR">
              <a:latin typeface="Times New Roman" panose="02020603050405020304" pitchFamily="18" charset="0"/>
            </a:endParaRPr>
          </a:p>
        </p:txBody>
      </p:sp>
    </p:spTree>
  </p:cSld>
  <p:clrMapOvr>
    <a:masterClrMapping/>
  </p:clrMapOvr>
</p:notes>
</file>

<file path=ppt/notesSlides/notesSlide37.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a:extLst>
              <a:ext uri="{FF2B5EF4-FFF2-40B4-BE49-F238E27FC236}">
                <a16:creationId xmlns:a16="http://schemas.microsoft.com/office/drawing/2014/main" id="{29F1172E-C0E1-4E8D-9C9F-B77FFE6D20BE}"/>
              </a:ext>
            </a:extLst>
          </p:cNvPr>
          <p:cNvSpPr>
            <a:spLocks noGrp="1" noRot="1" noChangeAspect="1" noTextEdit="1"/>
          </p:cNvSpPr>
          <p:nvPr>
            <p:ph type="sldImg"/>
          </p:nvPr>
        </p:nvSpPr>
        <p:spPr>
          <a:ln/>
        </p:spPr>
      </p:sp>
      <p:sp>
        <p:nvSpPr>
          <p:cNvPr id="82947" name="2 Marcador de notas">
            <a:extLst>
              <a:ext uri="{FF2B5EF4-FFF2-40B4-BE49-F238E27FC236}">
                <a16:creationId xmlns:a16="http://schemas.microsoft.com/office/drawing/2014/main" id="{391AF5A8-8661-4DD2-BE92-1D81DF628871}"/>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82948" name="3 Marcador de número de diapositiva">
            <a:extLst>
              <a:ext uri="{FF2B5EF4-FFF2-40B4-BE49-F238E27FC236}">
                <a16:creationId xmlns:a16="http://schemas.microsoft.com/office/drawing/2014/main" id="{1689BA17-E0C8-4B66-81BD-7887B44534C7}"/>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3F000821-DB5A-4B11-95B2-3DE1E9DF1BAB}" type="slidenum">
              <a:rPr lang="es-ES" altLang="tr-TR">
                <a:latin typeface="Times New Roman" panose="02020603050405020304" pitchFamily="18" charset="0"/>
              </a:rPr>
              <a:t>37</a:t>
            </a:fld>
            <a:endParaRPr lang="es-ES" altLang="tr-TR">
              <a:latin typeface="Times New Roman" panose="02020603050405020304" pitchFamily="18" charset="0"/>
            </a:endParaRPr>
          </a:p>
        </p:txBody>
      </p:sp>
    </p:spTree>
  </p:cSld>
  <p:clrMapOvr>
    <a:masterClrMapping/>
  </p:clrMapOvr>
</p:notes>
</file>

<file path=ppt/notesSlides/notesSlide38.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a:extLst>
              <a:ext uri="{FF2B5EF4-FFF2-40B4-BE49-F238E27FC236}">
                <a16:creationId xmlns:a16="http://schemas.microsoft.com/office/drawing/2014/main" id="{95CFEC49-1F5A-4B52-AF9F-0776595FAAFE}"/>
              </a:ext>
            </a:extLst>
          </p:cNvPr>
          <p:cNvSpPr>
            <a:spLocks noGrp="1" noRot="1" noChangeAspect="1" noTextEdit="1"/>
          </p:cNvSpPr>
          <p:nvPr>
            <p:ph type="sldImg"/>
          </p:nvPr>
        </p:nvSpPr>
        <p:spPr>
          <a:ln/>
        </p:spPr>
      </p:sp>
      <p:sp>
        <p:nvSpPr>
          <p:cNvPr id="83971" name="2 Marcador de notas">
            <a:extLst>
              <a:ext uri="{FF2B5EF4-FFF2-40B4-BE49-F238E27FC236}">
                <a16:creationId xmlns:a16="http://schemas.microsoft.com/office/drawing/2014/main" id="{581320F2-8CA9-44E7-923F-8BBFA11B177F}"/>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83972" name="3 Marcador de número de diapositiva">
            <a:extLst>
              <a:ext uri="{FF2B5EF4-FFF2-40B4-BE49-F238E27FC236}">
                <a16:creationId xmlns:a16="http://schemas.microsoft.com/office/drawing/2014/main" id="{9A27C09C-AA51-4F40-8593-8859F34A5162}"/>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4A92F0A-8D40-4890-9B8D-7C2D0A5CBC32}" type="slidenum">
              <a:rPr lang="es-ES" altLang="tr-TR">
                <a:latin typeface="Times New Roman" panose="02020603050405020304" pitchFamily="18" charset="0"/>
              </a:rPr>
              <a:t>38</a:t>
            </a:fld>
            <a:endParaRPr lang="es-ES" altLang="tr-TR">
              <a:latin typeface="Times New Roman" panose="02020603050405020304" pitchFamily="18" charset="0"/>
            </a:endParaRPr>
          </a:p>
        </p:txBody>
      </p:sp>
    </p:spTree>
  </p:cSld>
  <p:clrMapOvr>
    <a:masterClrMapping/>
  </p:clrMapOvr>
</p:notes>
</file>

<file path=ppt/notesSlides/notesSlide39.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a:extLst>
              <a:ext uri="{FF2B5EF4-FFF2-40B4-BE49-F238E27FC236}">
                <a16:creationId xmlns:a16="http://schemas.microsoft.com/office/drawing/2014/main" id="{716D97E1-0EDB-4D80-BCC7-E000FB43D054}"/>
              </a:ext>
            </a:extLst>
          </p:cNvPr>
          <p:cNvSpPr>
            <a:spLocks noGrp="1" noRot="1" noChangeAspect="1" noTextEdit="1"/>
          </p:cNvSpPr>
          <p:nvPr>
            <p:ph type="sldImg"/>
          </p:nvPr>
        </p:nvSpPr>
        <p:spPr>
          <a:ln/>
        </p:spPr>
      </p:sp>
      <p:sp>
        <p:nvSpPr>
          <p:cNvPr id="84995" name="2 Marcador de notas">
            <a:extLst>
              <a:ext uri="{FF2B5EF4-FFF2-40B4-BE49-F238E27FC236}">
                <a16:creationId xmlns:a16="http://schemas.microsoft.com/office/drawing/2014/main" id="{1FBDA5E9-446D-485E-A4CA-56AD1A58A042}"/>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84996" name="3 Marcador de número de diapositiva">
            <a:extLst>
              <a:ext uri="{FF2B5EF4-FFF2-40B4-BE49-F238E27FC236}">
                <a16:creationId xmlns:a16="http://schemas.microsoft.com/office/drawing/2014/main" id="{EEF54CD4-F1F8-4BBC-925E-B5CB4A763463}"/>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641B1B5-3336-49F9-AD6A-D268672107D2}" type="slidenum">
              <a:rPr lang="es-ES" altLang="tr-TR">
                <a:latin typeface="Times New Roman" panose="02020603050405020304" pitchFamily="18" charset="0"/>
              </a:rPr>
              <a:t>39</a:t>
            </a:fld>
            <a:endParaRPr lang="es-ES" altLang="tr-TR">
              <a:latin typeface="Times New Roman" panose="02020603050405020304" pitchFamily="18" charset="0"/>
            </a:endParaRPr>
          </a:p>
        </p:txBody>
      </p:sp>
    </p:spTree>
  </p:cSld>
  <p:clrMapOvr>
    <a:masterClrMapping/>
  </p:clrMapOvr>
</p:notes>
</file>

<file path=ppt/notesSlides/notesSlide4.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92BD92E-35FD-4D41-88A8-024C14AC0945}"/>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770A63C1-7CFD-4C4B-BD66-B0169FC9008B}"/>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40.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4D949A1-3D8D-4543-B967-95AD80EC708D}"/>
              </a:ext>
            </a:extLst>
          </p:cNvPr>
          <p:cNvSpPr>
            <a:spLocks noGrp="1" noChangeArrowheads="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67AE84E5-DCE3-4E6A-9C40-F9AF4724CC54}" type="slidenum">
              <a:rPr lang="es-ES" altLang="tr-TR">
                <a:latin typeface="Times New Roman" panose="02020603050405020304" pitchFamily="18" charset="0"/>
              </a:rPr>
              <a:t>40</a:t>
            </a:fld>
            <a:endParaRPr lang="es-ES" altLang="tr-TR">
              <a:latin typeface="Times New Roman" panose="02020603050405020304" pitchFamily="18" charset="0"/>
            </a:endParaRPr>
          </a:p>
        </p:txBody>
      </p:sp>
      <p:sp>
        <p:nvSpPr>
          <p:cNvPr id="86019" name="Rectangle 2">
            <a:extLst>
              <a:ext uri="{FF2B5EF4-FFF2-40B4-BE49-F238E27FC236}">
                <a16:creationId xmlns:a16="http://schemas.microsoft.com/office/drawing/2014/main" id="{B2CE0DFC-ABC1-4759-AAE8-D80F1FBB8A42}"/>
              </a:ext>
            </a:extLst>
          </p:cNvPr>
          <p:cNvSpPr>
            <a:spLocks noChangeArrowheads="1" noTextEdit="1"/>
          </p:cNvSpPr>
          <p:nvPr>
            <p:ph type="sldImg"/>
          </p:nvPr>
        </p:nvSpPr>
        <p:spPr>
          <a:xfrm>
            <a:off x="917575" y="744538"/>
            <a:ext cx="4965700" cy="3724275"/>
          </a:xfrm>
          <a:solidFill>
            <a:srgbClr val="FFFFFF"/>
          </a:solidFill>
          <a:ln/>
        </p:spPr>
      </p:sp>
      <p:sp>
        <p:nvSpPr>
          <p:cNvPr id="86020" name="Rectangle 3">
            <a:extLst>
              <a:ext uri="{FF2B5EF4-FFF2-40B4-BE49-F238E27FC236}">
                <a16:creationId xmlns:a16="http://schemas.microsoft.com/office/drawing/2014/main" id="{CA493FB3-1EEC-4E65-84F8-FA80B71B3E6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tr-TR" altLang="tr-TR">
              <a:latin typeface="Times New Roman" panose="02020603050405020304" pitchFamily="18" charset="0"/>
            </a:endParaRPr>
          </a:p>
        </p:txBody>
      </p:sp>
    </p:spTree>
  </p:cSld>
  <p:clrMapOvr>
    <a:masterClrMapping/>
  </p:clrMapOvr>
</p:notes>
</file>

<file path=ppt/notesSlides/notesSlide41.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a:extLst>
              <a:ext uri="{FF2B5EF4-FFF2-40B4-BE49-F238E27FC236}">
                <a16:creationId xmlns:a16="http://schemas.microsoft.com/office/drawing/2014/main" id="{5B3C86EB-55A6-404F-AD6B-7E67CD2DBE85}"/>
              </a:ext>
            </a:extLst>
          </p:cNvPr>
          <p:cNvSpPr>
            <a:spLocks noGrp="1" noRot="1" noChangeAspect="1" noTextEdit="1"/>
          </p:cNvSpPr>
          <p:nvPr>
            <p:ph type="sldImg"/>
          </p:nvPr>
        </p:nvSpPr>
        <p:spPr>
          <a:ln/>
        </p:spPr>
      </p:sp>
      <p:sp>
        <p:nvSpPr>
          <p:cNvPr id="87043" name="2 Marcador de notas">
            <a:extLst>
              <a:ext uri="{FF2B5EF4-FFF2-40B4-BE49-F238E27FC236}">
                <a16:creationId xmlns:a16="http://schemas.microsoft.com/office/drawing/2014/main" id="{56EE8425-F084-4C82-A74D-7B3555DC158B}"/>
              </a:ext>
            </a:extLst>
          </p:cNvPr>
          <p:cNvSpPr>
            <a:spLocks noGrp="1"/>
          </p:cNvSpPr>
          <p:nvPr>
            <p:ph type="body" idx="1"/>
          </p:nvPr>
        </p:nvSpPr>
        <p:spPr>
          <a:noFill/>
        </p:spPr>
        <p:txBody>
          <a:bodyPr/>
          <a:lstStyle/>
          <a:p>
            <a:pPr eaLnBrk="1" hangingPunct="1"/>
            <a:endParaRPr lang="tr-TR" altLang="tr-TR">
              <a:latin typeface="Times New Roman" panose="02020603050405020304" pitchFamily="18" charset="0"/>
            </a:endParaRPr>
          </a:p>
        </p:txBody>
      </p:sp>
      <p:sp>
        <p:nvSpPr>
          <p:cNvPr id="87044" name="3 Marcador de número de diapositiva">
            <a:extLst>
              <a:ext uri="{FF2B5EF4-FFF2-40B4-BE49-F238E27FC236}">
                <a16:creationId xmlns:a16="http://schemas.microsoft.com/office/drawing/2014/main" id="{A260E6AA-35DF-42EC-A2CF-D26ADBE05E93}"/>
              </a:ext>
            </a:extLst>
          </p:cNvPr>
          <p:cNvSpPr>
            <a:spLocks noGrp="1"/>
          </p:cNvSpPr>
          <p:nvPr>
            <p:ph type="sldNum" sz="quarter" idx="5"/>
          </p:nvPr>
        </p:nvSpPr>
        <p:spPr>
          <a:noFill/>
        </p:spPr>
        <p:txBody>
          <a:bodyPr/>
          <a:lstStyle>
            <a:lvl1pPr defTabSz="966788" eaLnBrk="0" hangingPunct="0">
              <a:defRPr>
                <a:solidFill>
                  <a:schemeClr val="tx1"/>
                </a:solidFill>
                <a:latin typeface="Tahoma" panose="020B0604030504040204" pitchFamily="34" charset="0"/>
              </a:defRPr>
            </a:lvl1pPr>
            <a:lvl2pPr marL="742950" indent="-285750" defTabSz="966788" eaLnBrk="0" hangingPunct="0">
              <a:defRPr>
                <a:solidFill>
                  <a:schemeClr val="tx1"/>
                </a:solidFill>
                <a:latin typeface="Tahoma" panose="020B0604030504040204" pitchFamily="34" charset="0"/>
              </a:defRPr>
            </a:lvl2pPr>
            <a:lvl3pPr marL="1143000" indent="-228600" defTabSz="966788" eaLnBrk="0" hangingPunct="0">
              <a:defRPr>
                <a:solidFill>
                  <a:schemeClr val="tx1"/>
                </a:solidFill>
                <a:latin typeface="Tahoma" panose="020B0604030504040204" pitchFamily="34" charset="0"/>
              </a:defRPr>
            </a:lvl3pPr>
            <a:lvl4pPr marL="1600200" indent="-228600" defTabSz="966788" eaLnBrk="0" hangingPunct="0">
              <a:defRPr>
                <a:solidFill>
                  <a:schemeClr val="tx1"/>
                </a:solidFill>
                <a:latin typeface="Tahoma" panose="020B0604030504040204" pitchFamily="34" charset="0"/>
              </a:defRPr>
            </a:lvl4pPr>
            <a:lvl5pPr marL="2057400" indent="-228600" defTabSz="966788" eaLnBrk="0" hangingPunct="0">
              <a:defRPr>
                <a:solidFill>
                  <a:schemeClr val="tx1"/>
                </a:solidFill>
                <a:latin typeface="Tahoma" panose="020B0604030504040204" pitchFamily="34" charset="0"/>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64F5A58-9576-410F-B41C-879EDF7FA073}" type="slidenum">
              <a:rPr lang="es-ES" altLang="tr-TR">
                <a:latin typeface="Times New Roman" panose="02020603050405020304" pitchFamily="18" charset="0"/>
              </a:rPr>
              <a:t>41</a:t>
            </a:fld>
            <a:endParaRPr lang="es-ES" altLang="tr-TR">
              <a:latin typeface="Times New Roman" panose="02020603050405020304" pitchFamily="18" charset="0"/>
            </a:endParaRPr>
          </a:p>
        </p:txBody>
      </p:sp>
    </p:spTree>
  </p:cSld>
  <p:clrMapOvr>
    <a:masterClrMapping/>
  </p:clrMapOvr>
</p:notes>
</file>

<file path=ppt/notesSlides/notesSlide5.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24C853C-762D-4FC5-842E-9C4E9CC2BC83}"/>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5673BFA7-F5CD-46E6-9000-6FF58C018536}"/>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6.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3002029-7F9D-4475-A0F1-3D6948DE72DE}"/>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A8886952-ADEB-489B-A602-C901D6E82042}"/>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7.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39FDAB8-5272-49A7-8EB8-7872A04D19F4}"/>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EB64897B-E594-44C6-83CB-FA26B525A7D5}"/>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
        <p:nvSpPr>
          <p:cNvPr id="3" name="2 CuadroTexto">
            <a:extLst>
              <a:ext uri="{FF2B5EF4-FFF2-40B4-BE49-F238E27FC236}">
                <a16:creationId xmlns:a16="http://schemas.microsoft.com/office/drawing/2014/main" id="{E5284598-C5DE-48FF-A813-F1566602DE61}"/>
              </a:ext>
            </a:extLst>
          </p:cNvPr>
          <p:cNvSpPr txBox="1"/>
          <p:nvPr/>
        </p:nvSpPr>
        <p:spPr>
          <a:xfrm>
            <a:off x="3532188" y="1474788"/>
            <a:ext cx="477837" cy="230187"/>
          </a:xfrm>
          <a:prstGeom prst="rect">
            <a:avLst/>
          </a:prstGeom>
          <a:solidFill>
            <a:schemeClr val="bg1">
              <a:lumMod val="85000"/>
            </a:schemeClr>
          </a:solidFill>
        </p:spPr>
        <p:txBody>
          <a:bodyPr>
            <a:spAutoFit/>
          </a:bodyPr>
          <a:lstStyle/>
          <a:p>
            <a:pPr>
              <a:defRPr/>
            </a:pPr>
            <a:r>
              <a:rPr lang="es-ES" sz="900" dirty="0">
                <a:latin typeface="Tahoma" charset="0"/>
              </a:rPr>
              <a:t>Gen</a:t>
            </a:r>
          </a:p>
        </p:txBody>
      </p:sp>
      <p:sp>
        <p:nvSpPr>
          <p:cNvPr id="2" name="1 CuadroTexto">
            <a:extLst>
              <a:ext uri="{FF2B5EF4-FFF2-40B4-BE49-F238E27FC236}">
                <a16:creationId xmlns:a16="http://schemas.microsoft.com/office/drawing/2014/main" id="{692F6D14-EE91-4288-99D7-B37E8111D2E3}"/>
              </a:ext>
            </a:extLst>
          </p:cNvPr>
          <p:cNvSpPr txBox="1"/>
          <p:nvPr/>
        </p:nvSpPr>
        <p:spPr bwMode="auto">
          <a:xfrm>
            <a:off x="3667125" y="1003300"/>
            <a:ext cx="601663" cy="381000"/>
          </a:xfrm>
          <a:prstGeom prst="rect">
            <a:avLst/>
          </a:prstGeom>
          <a:solidFill>
            <a:schemeClr val="bg1">
              <a:lumMod val="85000"/>
            </a:schemeClr>
          </a:solidFill>
        </p:spPr>
        <p:txBody>
          <a:bodyPr>
            <a:spAutoFit/>
          </a:bodyPr>
          <a:lstStyle/>
          <a:p>
            <a:pPr>
              <a:defRPr/>
            </a:pPr>
            <a:r>
              <a:rPr lang="es-ES" sz="900" dirty="0">
                <a:latin typeface="Tahoma" charset="0"/>
              </a:rPr>
              <a:t>Gen 1</a:t>
            </a:r>
          </a:p>
          <a:p>
            <a:pPr>
              <a:defRPr/>
            </a:pPr>
            <a:r>
              <a:rPr lang="es-ES" sz="900" dirty="0">
                <a:latin typeface="Tahoma" charset="0"/>
              </a:rPr>
              <a:t>Gen 2</a:t>
            </a:r>
          </a:p>
        </p:txBody>
      </p:sp>
      <p:sp>
        <p:nvSpPr>
          <p:cNvPr id="4" name="3 CuadroTexto">
            <a:extLst>
              <a:ext uri="{FF2B5EF4-FFF2-40B4-BE49-F238E27FC236}">
                <a16:creationId xmlns:a16="http://schemas.microsoft.com/office/drawing/2014/main" id="{5C5F056E-06A2-4851-96A1-6785BAD001E7}"/>
              </a:ext>
            </a:extLst>
          </p:cNvPr>
          <p:cNvSpPr txBox="1"/>
          <p:nvPr/>
        </p:nvSpPr>
        <p:spPr bwMode="auto">
          <a:xfrm>
            <a:off x="4473575" y="1101725"/>
            <a:ext cx="869950" cy="506413"/>
          </a:xfrm>
          <a:prstGeom prst="rect">
            <a:avLst/>
          </a:prstGeom>
          <a:solidFill>
            <a:schemeClr val="bg1">
              <a:lumMod val="85000"/>
            </a:schemeClr>
          </a:solidFill>
        </p:spPr>
        <p:txBody>
          <a:bodyPr>
            <a:spAutoFit/>
          </a:bodyPr>
          <a:lstStyle/>
          <a:p>
            <a:pPr>
              <a:defRPr/>
            </a:pPr>
            <a:r>
              <a:rPr lang="en-GB" sz="900" dirty="0">
                <a:latin typeface="Tahoma" charset="0"/>
              </a:rPr>
              <a:t>Chromosom</a:t>
            </a:r>
          </a:p>
          <a:p>
            <a:pPr>
              <a:defRPr/>
            </a:pPr>
            <a:r>
              <a:rPr lang="en-GB" sz="900" dirty="0">
                <a:latin typeface="Tahoma" charset="0"/>
              </a:rPr>
              <a:t>             Gen</a:t>
            </a:r>
          </a:p>
        </p:txBody>
      </p:sp>
      <p:sp>
        <p:nvSpPr>
          <p:cNvPr id="5" name="4 CuadroTexto">
            <a:extLst>
              <a:ext uri="{FF2B5EF4-FFF2-40B4-BE49-F238E27FC236}">
                <a16:creationId xmlns:a16="http://schemas.microsoft.com/office/drawing/2014/main" id="{E4C0A83D-2900-450A-88A7-48D864140B9B}"/>
              </a:ext>
            </a:extLst>
          </p:cNvPr>
          <p:cNvSpPr txBox="1"/>
          <p:nvPr/>
        </p:nvSpPr>
        <p:spPr bwMode="auto">
          <a:xfrm>
            <a:off x="3751263" y="1806575"/>
            <a:ext cx="517525" cy="508000"/>
          </a:xfrm>
          <a:prstGeom prst="rect">
            <a:avLst/>
          </a:prstGeom>
          <a:solidFill>
            <a:schemeClr val="bg1">
              <a:lumMod val="85000"/>
            </a:schemeClr>
          </a:solidFill>
        </p:spPr>
        <p:txBody>
          <a:bodyPr>
            <a:spAutoFit/>
          </a:bodyPr>
          <a:lstStyle/>
          <a:p>
            <a:pPr>
              <a:defRPr/>
            </a:pPr>
            <a:r>
              <a:rPr lang="es-ES" sz="900" dirty="0">
                <a:latin typeface="Tahoma" charset="0"/>
              </a:rPr>
              <a:t>   DNA</a:t>
            </a:r>
          </a:p>
          <a:p>
            <a:pPr>
              <a:defRPr/>
            </a:pPr>
            <a:endParaRPr lang="es-ES" sz="900" dirty="0">
              <a:latin typeface="Tahoma" charset="0"/>
            </a:endParaRPr>
          </a:p>
          <a:p>
            <a:pPr>
              <a:defRPr/>
            </a:pPr>
            <a:r>
              <a:rPr lang="es-ES" sz="900" dirty="0">
                <a:latin typeface="Tahoma" charset="0"/>
              </a:rPr>
              <a:t>Gen</a:t>
            </a:r>
          </a:p>
        </p:txBody>
      </p:sp>
      <p:sp>
        <p:nvSpPr>
          <p:cNvPr id="6" name="5 CuadroTexto">
            <a:extLst>
              <a:ext uri="{FF2B5EF4-FFF2-40B4-BE49-F238E27FC236}">
                <a16:creationId xmlns:a16="http://schemas.microsoft.com/office/drawing/2014/main" id="{BFBAEE73-1BE3-4753-BF0F-36A517B8413F}"/>
              </a:ext>
            </a:extLst>
          </p:cNvPr>
          <p:cNvSpPr txBox="1"/>
          <p:nvPr/>
        </p:nvSpPr>
        <p:spPr bwMode="auto">
          <a:xfrm>
            <a:off x="3935413" y="2314575"/>
            <a:ext cx="990600" cy="423863"/>
          </a:xfrm>
          <a:prstGeom prst="rect">
            <a:avLst/>
          </a:prstGeom>
          <a:solidFill>
            <a:schemeClr val="bg1">
              <a:lumMod val="85000"/>
            </a:schemeClr>
          </a:solidFill>
        </p:spPr>
        <p:txBody>
          <a:bodyPr>
            <a:spAutoFit/>
          </a:bodyPr>
          <a:lstStyle/>
          <a:p>
            <a:pPr>
              <a:lnSpc>
                <a:spcPct val="120000"/>
              </a:lnSpc>
              <a:defRPr/>
            </a:pPr>
            <a:r>
              <a:rPr lang="en-GB" sz="900" dirty="0">
                <a:latin typeface="Tahoma" charset="0"/>
              </a:rPr>
              <a:t>DNA-Segment</a:t>
            </a:r>
          </a:p>
          <a:p>
            <a:pPr>
              <a:lnSpc>
                <a:spcPct val="120000"/>
              </a:lnSpc>
              <a:defRPr/>
            </a:pPr>
            <a:r>
              <a:rPr lang="en-GB" sz="900" dirty="0">
                <a:latin typeface="Tahoma" charset="0"/>
              </a:rPr>
              <a:t>oder Gen</a:t>
            </a:r>
          </a:p>
        </p:txBody>
      </p:sp>
    </p:spTree>
  </p:cSld>
  <p:clrMapOvr>
    <a:masterClrMapping/>
  </p:clrMapOvr>
</p:notes>
</file>

<file path=ppt/notesSlides/notesSlide8.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45D64D8-1032-4B6B-B3B2-52A7E0065EEB}"/>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B9B8A329-9976-4C2F-9F68-EE7687DAB5AB}"/>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notesSlides/notesSlide9.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DB8E354-FAA2-4181-B9D0-6E1BC2E286C5}"/>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C3DFEB9C-50EE-4BA7-B6A5-092FD7C8B47F}"/>
              </a:ext>
            </a:extLst>
          </p:cNvPr>
          <p:cNvSpPr>
            <a:spLocks noGrp="1" noChangeArrowheads="1"/>
          </p:cNvSpPr>
          <p:nvPr>
            <p:ph type="body" idx="1"/>
          </p:nvPr>
        </p:nvSpPr>
        <p:spPr>
          <a:noFill/>
        </p:spPr>
        <p:txBody>
          <a:bodyPr/>
          <a:lstStyle/>
          <a:p>
            <a:pPr eaLnBrk="1" hangingPunct="1"/>
            <a:endParaRPr lang="en-GB" altLang="tr-T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07179B0-0D2B-4D59-B63F-F31AE6C14E15}"/>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2AF2887A-ADF3-4FC5-B7DD-F49DC91DF526}"/>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78ACF9C2-B9ED-4771-88C3-5BEA3815702F}"/>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13" name="Rectangle 5">
                <a:extLst>
                  <a:ext uri="{FF2B5EF4-FFF2-40B4-BE49-F238E27FC236}">
                    <a16:creationId xmlns:a16="http://schemas.microsoft.com/office/drawing/2014/main" id="{ECF4D3AA-64C7-4D8A-AA01-1C4670F6324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grpSp>
        <p:grpSp>
          <p:nvGrpSpPr>
            <p:cNvPr id="6" name="Group 6">
              <a:extLst>
                <a:ext uri="{FF2B5EF4-FFF2-40B4-BE49-F238E27FC236}">
                  <a16:creationId xmlns:a16="http://schemas.microsoft.com/office/drawing/2014/main" id="{3AA14ECC-BB82-45FC-81BD-8A4ED2D3FC4B}"/>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BCBB684D-B241-44A8-9B0D-713A01BF9C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11" name="Rectangle 8">
                <a:extLst>
                  <a:ext uri="{FF2B5EF4-FFF2-40B4-BE49-F238E27FC236}">
                    <a16:creationId xmlns:a16="http://schemas.microsoft.com/office/drawing/2014/main" id="{AB47A060-AC07-4142-AF73-28146838DF1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grpSp>
        <p:sp>
          <p:nvSpPr>
            <p:cNvPr id="7" name="Rectangle 9">
              <a:extLst>
                <a:ext uri="{FF2B5EF4-FFF2-40B4-BE49-F238E27FC236}">
                  <a16:creationId xmlns:a16="http://schemas.microsoft.com/office/drawing/2014/main" id="{C89F0A6E-03A9-4503-818F-8E75832A820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8" name="Rectangle 10">
              <a:extLst>
                <a:ext uri="{FF2B5EF4-FFF2-40B4-BE49-F238E27FC236}">
                  <a16:creationId xmlns:a16="http://schemas.microsoft.com/office/drawing/2014/main" id="{3A391DBB-5BA4-4DB8-A4B3-28345A52FBCD}"/>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9" name="Rectangle 11">
              <a:extLst>
                <a:ext uri="{FF2B5EF4-FFF2-40B4-BE49-F238E27FC236}">
                  <a16:creationId xmlns:a16="http://schemas.microsoft.com/office/drawing/2014/main" id="{5392A43E-D08A-496B-9086-44AE081AA2D7}"/>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grpSp>
      <p:sp>
        <p:nvSpPr>
          <p:cNvPr id="82956" name="Rectangle 12"/>
          <p:cNvSpPr>
            <a:spLocks noGrp="1" noChangeArrowheads="1"/>
          </p:cNvSpPr>
          <p:nvPr>
            <p:ph type="ctrTitle"/>
          </p:nvPr>
        </p:nvSpPr>
        <p:spPr>
          <a:xfrm>
            <a:off x="990600" y="1676400"/>
            <a:ext cx="7772400" cy="1462088"/>
          </a:xfrm>
        </p:spPr>
        <p:txBody>
          <a:bodyPr/>
          <a:lstStyle>
            <a:lvl1pPr>
              <a:defRPr/>
            </a:lvl1pPr>
          </a:lstStyle>
          <a:p>
            <a:pPr lvl="0"/>
            <a:r>
              <a:rPr lang="en-GB" noProof="0"/>
              <a:t>Haga clic para cambiar el estilo de título	</a:t>
            </a:r>
          </a:p>
        </p:txBody>
      </p:sp>
      <p:sp>
        <p:nvSpPr>
          <p:cNvPr id="829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GB" noProof="0"/>
              <a:t>Haga clic para modificar el estilo de subtítulo del patrón</a:t>
            </a:r>
          </a:p>
        </p:txBody>
      </p:sp>
      <p:sp>
        <p:nvSpPr>
          <p:cNvPr id="14" name="Rectangle 14">
            <a:extLst>
              <a:ext uri="{FF2B5EF4-FFF2-40B4-BE49-F238E27FC236}">
                <a16:creationId xmlns:a16="http://schemas.microsoft.com/office/drawing/2014/main" id="{457E7096-A5A0-4186-A0C1-56E5FFA54D38}"/>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925ABD06-3D8F-4BAD-98AB-FAFB5EF5D18D}" type="datetimeFigureOut">
              <a:rPr lang="es-ES"/>
              <a:pPr>
                <a:defRPr/>
              </a:pPr>
              <a:t>16/11/2021</a:t>
            </a:fld>
            <a:endParaRPr lang="en-GB"/>
          </a:p>
        </p:txBody>
      </p:sp>
      <p:sp>
        <p:nvSpPr>
          <p:cNvPr id="15" name="Rectangle 15">
            <a:extLst>
              <a:ext uri="{FF2B5EF4-FFF2-40B4-BE49-F238E27FC236}">
                <a16:creationId xmlns:a16="http://schemas.microsoft.com/office/drawing/2014/main" id="{E92003E8-F4CA-4446-AC23-1DF1905D71EC}"/>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GB"/>
          </a:p>
        </p:txBody>
      </p:sp>
      <p:sp>
        <p:nvSpPr>
          <p:cNvPr id="16" name="Rectangle 16">
            <a:extLst>
              <a:ext uri="{FF2B5EF4-FFF2-40B4-BE49-F238E27FC236}">
                <a16:creationId xmlns:a16="http://schemas.microsoft.com/office/drawing/2014/main" id="{ED242536-F265-486A-A4D5-B6FED958A4D1}"/>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0071E775-BD56-4443-AC2C-33294382B3E6}" type="slidenum">
              <a:rPr lang="en-GB" altLang="tr-TR"/>
              <a:pPr/>
              <a:t>‹Nº›</a:t>
            </a:fld>
            <a:endParaRPr lang="en-GB" altLang="tr-TR"/>
          </a:p>
        </p:txBody>
      </p:sp>
    </p:spTree>
    <p:extLst>
      <p:ext uri="{BB962C8B-B14F-4D97-AF65-F5344CB8AC3E}">
        <p14:creationId xmlns:p14="http://schemas.microsoft.com/office/powerpoint/2010/main" val="150999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5439C999-8FCC-4A35-A93D-45E2301BE515}"/>
              </a:ext>
            </a:extLst>
          </p:cNvPr>
          <p:cNvSpPr>
            <a:spLocks noGrp="1" noChangeArrowheads="1"/>
          </p:cNvSpPr>
          <p:nvPr>
            <p:ph type="dt" sz="half" idx="10"/>
          </p:nvPr>
        </p:nvSpPr>
        <p:spPr>
          <a:ln/>
        </p:spPr>
        <p:txBody>
          <a:bodyPr/>
          <a:lstStyle>
            <a:lvl1pPr>
              <a:defRPr/>
            </a:lvl1pPr>
          </a:lstStyle>
          <a:p>
            <a:pPr>
              <a:defRPr/>
            </a:pPr>
            <a:fld id="{9007248E-2754-4B94-B969-3F3D7E9D0097}" type="datetimeFigureOut">
              <a:rPr lang="es-ES"/>
              <a:pPr>
                <a:defRPr/>
              </a:pPr>
              <a:t>16/11/2021</a:t>
            </a:fld>
            <a:endParaRPr lang="en-GB"/>
          </a:p>
        </p:txBody>
      </p:sp>
      <p:sp>
        <p:nvSpPr>
          <p:cNvPr id="5" name="Rectangle 12">
            <a:extLst>
              <a:ext uri="{FF2B5EF4-FFF2-40B4-BE49-F238E27FC236}">
                <a16:creationId xmlns:a16="http://schemas.microsoft.com/office/drawing/2014/main" id="{733D6B91-6B41-4042-80CD-119945EAA30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2D164BBA-CC04-4D79-AD56-E192C06DE9E3}"/>
              </a:ext>
            </a:extLst>
          </p:cNvPr>
          <p:cNvSpPr>
            <a:spLocks noGrp="1" noChangeArrowheads="1"/>
          </p:cNvSpPr>
          <p:nvPr>
            <p:ph type="sldNum" sz="quarter" idx="12"/>
          </p:nvPr>
        </p:nvSpPr>
        <p:spPr>
          <a:ln/>
        </p:spPr>
        <p:txBody>
          <a:bodyPr/>
          <a:lstStyle>
            <a:lvl1pPr>
              <a:defRPr/>
            </a:lvl1pPr>
          </a:lstStyle>
          <a:p>
            <a:fld id="{FF2F9C55-BE6E-40F1-8CCF-CA15EAD0EB08}" type="slidenum">
              <a:rPr lang="en-GB" altLang="tr-TR"/>
              <a:pPr/>
              <a:t>‹Nº›</a:t>
            </a:fld>
            <a:endParaRPr lang="en-GB" altLang="tr-TR"/>
          </a:p>
        </p:txBody>
      </p:sp>
    </p:spTree>
    <p:extLst>
      <p:ext uri="{BB962C8B-B14F-4D97-AF65-F5344CB8AC3E}">
        <p14:creationId xmlns:p14="http://schemas.microsoft.com/office/powerpoint/2010/main" val="66336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CF8F68DE-400C-4AC0-B159-FE1DFE02CB8A}"/>
              </a:ext>
            </a:extLst>
          </p:cNvPr>
          <p:cNvSpPr>
            <a:spLocks noGrp="1" noChangeArrowheads="1"/>
          </p:cNvSpPr>
          <p:nvPr>
            <p:ph type="dt" sz="half" idx="10"/>
          </p:nvPr>
        </p:nvSpPr>
        <p:spPr>
          <a:ln/>
        </p:spPr>
        <p:txBody>
          <a:bodyPr/>
          <a:lstStyle>
            <a:lvl1pPr>
              <a:defRPr/>
            </a:lvl1pPr>
          </a:lstStyle>
          <a:p>
            <a:pPr>
              <a:defRPr/>
            </a:pPr>
            <a:fld id="{231BA7C0-9000-4800-B79B-BD71A9DD7DF5}" type="datetimeFigureOut">
              <a:rPr lang="es-ES"/>
              <a:pPr>
                <a:defRPr/>
              </a:pPr>
              <a:t>16/11/2021</a:t>
            </a:fld>
            <a:endParaRPr lang="en-GB"/>
          </a:p>
        </p:txBody>
      </p:sp>
      <p:sp>
        <p:nvSpPr>
          <p:cNvPr id="5" name="Rectangle 12">
            <a:extLst>
              <a:ext uri="{FF2B5EF4-FFF2-40B4-BE49-F238E27FC236}">
                <a16:creationId xmlns:a16="http://schemas.microsoft.com/office/drawing/2014/main" id="{6498C99E-334E-4218-9F5B-F141A7E9BE7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3A890359-F5A3-47CD-9322-360BD93BA83E}"/>
              </a:ext>
            </a:extLst>
          </p:cNvPr>
          <p:cNvSpPr>
            <a:spLocks noGrp="1" noChangeArrowheads="1"/>
          </p:cNvSpPr>
          <p:nvPr>
            <p:ph type="sldNum" sz="quarter" idx="12"/>
          </p:nvPr>
        </p:nvSpPr>
        <p:spPr>
          <a:ln/>
        </p:spPr>
        <p:txBody>
          <a:bodyPr/>
          <a:lstStyle>
            <a:lvl1pPr>
              <a:defRPr/>
            </a:lvl1pPr>
          </a:lstStyle>
          <a:p>
            <a:fld id="{46485CCC-3005-4DDE-AEBE-1D5F86A27AA9}" type="slidenum">
              <a:rPr lang="en-GB" altLang="tr-TR"/>
              <a:pPr/>
              <a:t>‹Nº›</a:t>
            </a:fld>
            <a:endParaRPr lang="en-GB" altLang="tr-TR"/>
          </a:p>
        </p:txBody>
      </p:sp>
    </p:spTree>
    <p:extLst>
      <p:ext uri="{BB962C8B-B14F-4D97-AF65-F5344CB8AC3E}">
        <p14:creationId xmlns:p14="http://schemas.microsoft.com/office/powerpoint/2010/main" val="401783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D48BCDA8-C3C0-45D6-85A3-8BBE41F8CEB7}"/>
              </a:ext>
            </a:extLst>
          </p:cNvPr>
          <p:cNvSpPr>
            <a:spLocks noGrp="1" noChangeArrowheads="1"/>
          </p:cNvSpPr>
          <p:nvPr>
            <p:ph type="dt" sz="half" idx="10"/>
          </p:nvPr>
        </p:nvSpPr>
        <p:spPr>
          <a:ln/>
        </p:spPr>
        <p:txBody>
          <a:bodyPr/>
          <a:lstStyle>
            <a:lvl1pPr>
              <a:defRPr/>
            </a:lvl1pPr>
          </a:lstStyle>
          <a:p>
            <a:pPr>
              <a:defRPr/>
            </a:pPr>
            <a:fld id="{668DD29B-1B07-423F-82CB-9223BE02ED23}" type="datetimeFigureOut">
              <a:rPr lang="es-ES"/>
              <a:pPr>
                <a:defRPr/>
              </a:pPr>
              <a:t>16/11/2021</a:t>
            </a:fld>
            <a:endParaRPr lang="en-GB"/>
          </a:p>
        </p:txBody>
      </p:sp>
      <p:sp>
        <p:nvSpPr>
          <p:cNvPr id="5" name="Rectangle 12">
            <a:extLst>
              <a:ext uri="{FF2B5EF4-FFF2-40B4-BE49-F238E27FC236}">
                <a16:creationId xmlns:a16="http://schemas.microsoft.com/office/drawing/2014/main" id="{609177FE-AEA7-4FFF-A6D0-6689F711A4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37D82DC6-CE3A-4A3C-81F0-25B221CFB9BE}"/>
              </a:ext>
            </a:extLst>
          </p:cNvPr>
          <p:cNvSpPr>
            <a:spLocks noGrp="1" noChangeArrowheads="1"/>
          </p:cNvSpPr>
          <p:nvPr>
            <p:ph type="sldNum" sz="quarter" idx="12"/>
          </p:nvPr>
        </p:nvSpPr>
        <p:spPr>
          <a:ln/>
        </p:spPr>
        <p:txBody>
          <a:bodyPr/>
          <a:lstStyle>
            <a:lvl1pPr>
              <a:defRPr/>
            </a:lvl1pPr>
          </a:lstStyle>
          <a:p>
            <a:fld id="{39DF1DE2-B94B-4433-86C5-C0319113978F}" type="slidenum">
              <a:rPr lang="en-GB" altLang="tr-TR"/>
              <a:pPr/>
              <a:t>‹Nº›</a:t>
            </a:fld>
            <a:endParaRPr lang="en-GB" altLang="tr-TR"/>
          </a:p>
        </p:txBody>
      </p:sp>
    </p:spTree>
    <p:extLst>
      <p:ext uri="{BB962C8B-B14F-4D97-AF65-F5344CB8AC3E}">
        <p14:creationId xmlns:p14="http://schemas.microsoft.com/office/powerpoint/2010/main" val="44994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A29164A6-8548-4D9C-BE23-DCA684BD54EF}"/>
              </a:ext>
            </a:extLst>
          </p:cNvPr>
          <p:cNvSpPr>
            <a:spLocks noGrp="1" noChangeArrowheads="1"/>
          </p:cNvSpPr>
          <p:nvPr>
            <p:ph type="dt" sz="half" idx="10"/>
          </p:nvPr>
        </p:nvSpPr>
        <p:spPr>
          <a:ln/>
        </p:spPr>
        <p:txBody>
          <a:bodyPr/>
          <a:lstStyle>
            <a:lvl1pPr>
              <a:defRPr/>
            </a:lvl1pPr>
          </a:lstStyle>
          <a:p>
            <a:pPr>
              <a:defRPr/>
            </a:pPr>
            <a:fld id="{83175BE1-5FC8-4191-9B38-E5F7C43477FF}" type="datetimeFigureOut">
              <a:rPr lang="es-ES"/>
              <a:pPr>
                <a:defRPr/>
              </a:pPr>
              <a:t>16/11/2021</a:t>
            </a:fld>
            <a:endParaRPr lang="en-GB"/>
          </a:p>
        </p:txBody>
      </p:sp>
      <p:sp>
        <p:nvSpPr>
          <p:cNvPr id="5" name="Rectangle 12">
            <a:extLst>
              <a:ext uri="{FF2B5EF4-FFF2-40B4-BE49-F238E27FC236}">
                <a16:creationId xmlns:a16="http://schemas.microsoft.com/office/drawing/2014/main" id="{018824D8-DECB-4684-ABCE-4D1AC906CB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91FE044D-FA00-4FC2-A6C1-36C3CCBAFEA3}"/>
              </a:ext>
            </a:extLst>
          </p:cNvPr>
          <p:cNvSpPr>
            <a:spLocks noGrp="1" noChangeArrowheads="1"/>
          </p:cNvSpPr>
          <p:nvPr>
            <p:ph type="sldNum" sz="quarter" idx="12"/>
          </p:nvPr>
        </p:nvSpPr>
        <p:spPr>
          <a:ln/>
        </p:spPr>
        <p:txBody>
          <a:bodyPr/>
          <a:lstStyle>
            <a:lvl1pPr>
              <a:defRPr/>
            </a:lvl1pPr>
          </a:lstStyle>
          <a:p>
            <a:fld id="{D9DA6035-F419-4CF2-BD58-91C9DE820308}" type="slidenum">
              <a:rPr lang="en-GB" altLang="tr-TR"/>
              <a:pPr/>
              <a:t>‹Nº›</a:t>
            </a:fld>
            <a:endParaRPr lang="en-GB" altLang="tr-TR"/>
          </a:p>
        </p:txBody>
      </p:sp>
    </p:spTree>
    <p:extLst>
      <p:ext uri="{BB962C8B-B14F-4D97-AF65-F5344CB8AC3E}">
        <p14:creationId xmlns:p14="http://schemas.microsoft.com/office/powerpoint/2010/main" val="415435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a:extLst>
              <a:ext uri="{FF2B5EF4-FFF2-40B4-BE49-F238E27FC236}">
                <a16:creationId xmlns:a16="http://schemas.microsoft.com/office/drawing/2014/main" id="{284486A2-F8EB-4BBA-B69A-ACAD091704EF}"/>
              </a:ext>
            </a:extLst>
          </p:cNvPr>
          <p:cNvSpPr>
            <a:spLocks noGrp="1" noChangeArrowheads="1"/>
          </p:cNvSpPr>
          <p:nvPr>
            <p:ph type="dt" sz="half" idx="10"/>
          </p:nvPr>
        </p:nvSpPr>
        <p:spPr>
          <a:ln/>
        </p:spPr>
        <p:txBody>
          <a:bodyPr/>
          <a:lstStyle>
            <a:lvl1pPr>
              <a:defRPr/>
            </a:lvl1pPr>
          </a:lstStyle>
          <a:p>
            <a:pPr>
              <a:defRPr/>
            </a:pPr>
            <a:fld id="{C2EC47BD-42DF-49BD-8C07-E954D7B93EBF}" type="datetimeFigureOut">
              <a:rPr lang="es-ES"/>
              <a:pPr>
                <a:defRPr/>
              </a:pPr>
              <a:t>16/11/2021</a:t>
            </a:fld>
            <a:endParaRPr lang="en-GB"/>
          </a:p>
        </p:txBody>
      </p:sp>
      <p:sp>
        <p:nvSpPr>
          <p:cNvPr id="6" name="Rectangle 12">
            <a:extLst>
              <a:ext uri="{FF2B5EF4-FFF2-40B4-BE49-F238E27FC236}">
                <a16:creationId xmlns:a16="http://schemas.microsoft.com/office/drawing/2014/main" id="{34CFDA50-CE20-4A9F-96E9-151EFE8EB8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3BC8D5D0-D21B-4DB4-AE06-8E5038CC6C20}"/>
              </a:ext>
            </a:extLst>
          </p:cNvPr>
          <p:cNvSpPr>
            <a:spLocks noGrp="1" noChangeArrowheads="1"/>
          </p:cNvSpPr>
          <p:nvPr>
            <p:ph type="sldNum" sz="quarter" idx="12"/>
          </p:nvPr>
        </p:nvSpPr>
        <p:spPr>
          <a:ln/>
        </p:spPr>
        <p:txBody>
          <a:bodyPr/>
          <a:lstStyle>
            <a:lvl1pPr>
              <a:defRPr/>
            </a:lvl1pPr>
          </a:lstStyle>
          <a:p>
            <a:fld id="{6BD81B97-9F2E-4F04-A81E-10CB9062376A}" type="slidenum">
              <a:rPr lang="en-GB" altLang="tr-TR"/>
              <a:pPr/>
              <a:t>‹Nº›</a:t>
            </a:fld>
            <a:endParaRPr lang="en-GB" altLang="tr-TR"/>
          </a:p>
        </p:txBody>
      </p:sp>
    </p:spTree>
    <p:extLst>
      <p:ext uri="{BB962C8B-B14F-4D97-AF65-F5344CB8AC3E}">
        <p14:creationId xmlns:p14="http://schemas.microsoft.com/office/powerpoint/2010/main" val="164956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1">
            <a:extLst>
              <a:ext uri="{FF2B5EF4-FFF2-40B4-BE49-F238E27FC236}">
                <a16:creationId xmlns:a16="http://schemas.microsoft.com/office/drawing/2014/main" id="{82EECF37-C275-4ED0-83E7-43499FB08C17}"/>
              </a:ext>
            </a:extLst>
          </p:cNvPr>
          <p:cNvSpPr>
            <a:spLocks noGrp="1" noChangeArrowheads="1"/>
          </p:cNvSpPr>
          <p:nvPr>
            <p:ph type="dt" sz="half" idx="10"/>
          </p:nvPr>
        </p:nvSpPr>
        <p:spPr>
          <a:ln/>
        </p:spPr>
        <p:txBody>
          <a:bodyPr/>
          <a:lstStyle>
            <a:lvl1pPr>
              <a:defRPr/>
            </a:lvl1pPr>
          </a:lstStyle>
          <a:p>
            <a:pPr>
              <a:defRPr/>
            </a:pPr>
            <a:fld id="{88CAF9BD-4E87-4BCB-B1D5-326BCF00B4FF}" type="datetimeFigureOut">
              <a:rPr lang="es-ES"/>
              <a:pPr>
                <a:defRPr/>
              </a:pPr>
              <a:t>16/11/2021</a:t>
            </a:fld>
            <a:endParaRPr lang="en-GB"/>
          </a:p>
        </p:txBody>
      </p:sp>
      <p:sp>
        <p:nvSpPr>
          <p:cNvPr id="8" name="Rectangle 12">
            <a:extLst>
              <a:ext uri="{FF2B5EF4-FFF2-40B4-BE49-F238E27FC236}">
                <a16:creationId xmlns:a16="http://schemas.microsoft.com/office/drawing/2014/main" id="{32C41906-3488-443F-A7EF-C6AB5009E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3">
            <a:extLst>
              <a:ext uri="{FF2B5EF4-FFF2-40B4-BE49-F238E27FC236}">
                <a16:creationId xmlns:a16="http://schemas.microsoft.com/office/drawing/2014/main" id="{C23386A1-C094-4359-A6CE-A441CDF3D984}"/>
              </a:ext>
            </a:extLst>
          </p:cNvPr>
          <p:cNvSpPr>
            <a:spLocks noGrp="1" noChangeArrowheads="1"/>
          </p:cNvSpPr>
          <p:nvPr>
            <p:ph type="sldNum" sz="quarter" idx="12"/>
          </p:nvPr>
        </p:nvSpPr>
        <p:spPr>
          <a:ln/>
        </p:spPr>
        <p:txBody>
          <a:bodyPr/>
          <a:lstStyle>
            <a:lvl1pPr>
              <a:defRPr/>
            </a:lvl1pPr>
          </a:lstStyle>
          <a:p>
            <a:fld id="{3811CE78-40C4-4DE2-B96A-DE05B6CE0048}" type="slidenum">
              <a:rPr lang="en-GB" altLang="tr-TR"/>
              <a:pPr/>
              <a:t>‹Nº›</a:t>
            </a:fld>
            <a:endParaRPr lang="en-GB" altLang="tr-TR"/>
          </a:p>
        </p:txBody>
      </p:sp>
    </p:spTree>
    <p:extLst>
      <p:ext uri="{BB962C8B-B14F-4D97-AF65-F5344CB8AC3E}">
        <p14:creationId xmlns:p14="http://schemas.microsoft.com/office/powerpoint/2010/main" val="232776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1">
            <a:extLst>
              <a:ext uri="{FF2B5EF4-FFF2-40B4-BE49-F238E27FC236}">
                <a16:creationId xmlns:a16="http://schemas.microsoft.com/office/drawing/2014/main" id="{21548C6B-DDB6-4DA7-99E0-16F034383388}"/>
              </a:ext>
            </a:extLst>
          </p:cNvPr>
          <p:cNvSpPr>
            <a:spLocks noGrp="1" noChangeArrowheads="1"/>
          </p:cNvSpPr>
          <p:nvPr>
            <p:ph type="dt" sz="half" idx="10"/>
          </p:nvPr>
        </p:nvSpPr>
        <p:spPr>
          <a:ln/>
        </p:spPr>
        <p:txBody>
          <a:bodyPr/>
          <a:lstStyle>
            <a:lvl1pPr>
              <a:defRPr/>
            </a:lvl1pPr>
          </a:lstStyle>
          <a:p>
            <a:pPr>
              <a:defRPr/>
            </a:pPr>
            <a:fld id="{FCC436A8-6734-4942-BAA1-BF81B4ECEB47}" type="datetimeFigureOut">
              <a:rPr lang="es-ES"/>
              <a:pPr>
                <a:defRPr/>
              </a:pPr>
              <a:t>16/11/2021</a:t>
            </a:fld>
            <a:endParaRPr lang="en-GB"/>
          </a:p>
        </p:txBody>
      </p:sp>
      <p:sp>
        <p:nvSpPr>
          <p:cNvPr id="4" name="Rectangle 12">
            <a:extLst>
              <a:ext uri="{FF2B5EF4-FFF2-40B4-BE49-F238E27FC236}">
                <a16:creationId xmlns:a16="http://schemas.microsoft.com/office/drawing/2014/main" id="{25290F2F-555E-48A4-A4D1-D166ADB683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3">
            <a:extLst>
              <a:ext uri="{FF2B5EF4-FFF2-40B4-BE49-F238E27FC236}">
                <a16:creationId xmlns:a16="http://schemas.microsoft.com/office/drawing/2014/main" id="{D9C0743D-BF90-4293-8FB4-68F6C00359C2}"/>
              </a:ext>
            </a:extLst>
          </p:cNvPr>
          <p:cNvSpPr>
            <a:spLocks noGrp="1" noChangeArrowheads="1"/>
          </p:cNvSpPr>
          <p:nvPr>
            <p:ph type="sldNum" sz="quarter" idx="12"/>
          </p:nvPr>
        </p:nvSpPr>
        <p:spPr>
          <a:ln/>
        </p:spPr>
        <p:txBody>
          <a:bodyPr/>
          <a:lstStyle>
            <a:lvl1pPr>
              <a:defRPr/>
            </a:lvl1pPr>
          </a:lstStyle>
          <a:p>
            <a:fld id="{7D4500F0-8B44-4657-9174-D9BF54567B5F}" type="slidenum">
              <a:rPr lang="en-GB" altLang="tr-TR"/>
              <a:pPr/>
              <a:t>‹Nº›</a:t>
            </a:fld>
            <a:endParaRPr lang="en-GB" altLang="tr-TR"/>
          </a:p>
        </p:txBody>
      </p:sp>
    </p:spTree>
    <p:extLst>
      <p:ext uri="{BB962C8B-B14F-4D97-AF65-F5344CB8AC3E}">
        <p14:creationId xmlns:p14="http://schemas.microsoft.com/office/powerpoint/2010/main" val="15332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97B2A56-0597-4C95-B6B6-2EEF055C6DE8}"/>
              </a:ext>
            </a:extLst>
          </p:cNvPr>
          <p:cNvSpPr>
            <a:spLocks noGrp="1" noChangeArrowheads="1"/>
          </p:cNvSpPr>
          <p:nvPr>
            <p:ph type="dt" sz="half" idx="10"/>
          </p:nvPr>
        </p:nvSpPr>
        <p:spPr>
          <a:ln/>
        </p:spPr>
        <p:txBody>
          <a:bodyPr/>
          <a:lstStyle>
            <a:lvl1pPr>
              <a:defRPr/>
            </a:lvl1pPr>
          </a:lstStyle>
          <a:p>
            <a:pPr>
              <a:defRPr/>
            </a:pPr>
            <a:fld id="{07CEF127-D167-4A69-A2B5-F41FAC6C8E22}" type="datetimeFigureOut">
              <a:rPr lang="es-ES"/>
              <a:pPr>
                <a:defRPr/>
              </a:pPr>
              <a:t>16/11/2021</a:t>
            </a:fld>
            <a:endParaRPr lang="en-GB"/>
          </a:p>
        </p:txBody>
      </p:sp>
      <p:sp>
        <p:nvSpPr>
          <p:cNvPr id="3" name="Rectangle 12">
            <a:extLst>
              <a:ext uri="{FF2B5EF4-FFF2-40B4-BE49-F238E27FC236}">
                <a16:creationId xmlns:a16="http://schemas.microsoft.com/office/drawing/2014/main" id="{1C421766-1231-4099-BB76-164F4997C2E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13">
            <a:extLst>
              <a:ext uri="{FF2B5EF4-FFF2-40B4-BE49-F238E27FC236}">
                <a16:creationId xmlns:a16="http://schemas.microsoft.com/office/drawing/2014/main" id="{72E5CC94-6F7C-4508-B08A-AE09DFFCBA34}"/>
              </a:ext>
            </a:extLst>
          </p:cNvPr>
          <p:cNvSpPr>
            <a:spLocks noGrp="1" noChangeArrowheads="1"/>
          </p:cNvSpPr>
          <p:nvPr>
            <p:ph type="sldNum" sz="quarter" idx="12"/>
          </p:nvPr>
        </p:nvSpPr>
        <p:spPr>
          <a:ln/>
        </p:spPr>
        <p:txBody>
          <a:bodyPr/>
          <a:lstStyle>
            <a:lvl1pPr>
              <a:defRPr/>
            </a:lvl1pPr>
          </a:lstStyle>
          <a:p>
            <a:fld id="{20E5F50F-A0A1-41F1-AB8A-0B0400C1EE45}" type="slidenum">
              <a:rPr lang="en-GB" altLang="tr-TR"/>
              <a:pPr/>
              <a:t>‹Nº›</a:t>
            </a:fld>
            <a:endParaRPr lang="en-GB" altLang="tr-TR"/>
          </a:p>
        </p:txBody>
      </p:sp>
    </p:spTree>
    <p:extLst>
      <p:ext uri="{BB962C8B-B14F-4D97-AF65-F5344CB8AC3E}">
        <p14:creationId xmlns:p14="http://schemas.microsoft.com/office/powerpoint/2010/main" val="52538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224E2743-58B5-4CC3-AEFB-DCF60CD72AB2}"/>
              </a:ext>
            </a:extLst>
          </p:cNvPr>
          <p:cNvSpPr>
            <a:spLocks noGrp="1" noChangeArrowheads="1"/>
          </p:cNvSpPr>
          <p:nvPr>
            <p:ph type="dt" sz="half" idx="10"/>
          </p:nvPr>
        </p:nvSpPr>
        <p:spPr>
          <a:ln/>
        </p:spPr>
        <p:txBody>
          <a:bodyPr/>
          <a:lstStyle>
            <a:lvl1pPr>
              <a:defRPr/>
            </a:lvl1pPr>
          </a:lstStyle>
          <a:p>
            <a:pPr>
              <a:defRPr/>
            </a:pPr>
            <a:fld id="{489FC09A-EE04-4B84-B449-B6FD32623012}" type="datetimeFigureOut">
              <a:rPr lang="es-ES"/>
              <a:pPr>
                <a:defRPr/>
              </a:pPr>
              <a:t>16/11/2021</a:t>
            </a:fld>
            <a:endParaRPr lang="en-GB"/>
          </a:p>
        </p:txBody>
      </p:sp>
      <p:sp>
        <p:nvSpPr>
          <p:cNvPr id="6" name="Rectangle 12">
            <a:extLst>
              <a:ext uri="{FF2B5EF4-FFF2-40B4-BE49-F238E27FC236}">
                <a16:creationId xmlns:a16="http://schemas.microsoft.com/office/drawing/2014/main" id="{02442FF6-4B8F-486B-B495-9E593F8F73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3A08D89F-21E4-49D5-8CDE-FDFB3131ED4B}"/>
              </a:ext>
            </a:extLst>
          </p:cNvPr>
          <p:cNvSpPr>
            <a:spLocks noGrp="1" noChangeArrowheads="1"/>
          </p:cNvSpPr>
          <p:nvPr>
            <p:ph type="sldNum" sz="quarter" idx="12"/>
          </p:nvPr>
        </p:nvSpPr>
        <p:spPr>
          <a:ln/>
        </p:spPr>
        <p:txBody>
          <a:bodyPr/>
          <a:lstStyle>
            <a:lvl1pPr>
              <a:defRPr/>
            </a:lvl1pPr>
          </a:lstStyle>
          <a:p>
            <a:fld id="{4FBE9C76-FBA2-4970-B1FA-CB1ADCC3F4E5}" type="slidenum">
              <a:rPr lang="en-GB" altLang="tr-TR"/>
              <a:pPr/>
              <a:t>‹Nº›</a:t>
            </a:fld>
            <a:endParaRPr lang="en-GB" altLang="tr-TR"/>
          </a:p>
        </p:txBody>
      </p:sp>
    </p:spTree>
    <p:extLst>
      <p:ext uri="{BB962C8B-B14F-4D97-AF65-F5344CB8AC3E}">
        <p14:creationId xmlns:p14="http://schemas.microsoft.com/office/powerpoint/2010/main" val="80671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CDC5CC78-61D4-464D-9BBA-9B009234C61D}"/>
              </a:ext>
            </a:extLst>
          </p:cNvPr>
          <p:cNvSpPr>
            <a:spLocks noGrp="1" noChangeArrowheads="1"/>
          </p:cNvSpPr>
          <p:nvPr>
            <p:ph type="dt" sz="half" idx="10"/>
          </p:nvPr>
        </p:nvSpPr>
        <p:spPr>
          <a:ln/>
        </p:spPr>
        <p:txBody>
          <a:bodyPr/>
          <a:lstStyle>
            <a:lvl1pPr>
              <a:defRPr/>
            </a:lvl1pPr>
          </a:lstStyle>
          <a:p>
            <a:pPr>
              <a:defRPr/>
            </a:pPr>
            <a:fld id="{1E046D85-E57E-4DF4-BD08-48A66804F4E9}" type="datetimeFigureOut">
              <a:rPr lang="es-ES"/>
              <a:pPr>
                <a:defRPr/>
              </a:pPr>
              <a:t>16/11/2021</a:t>
            </a:fld>
            <a:endParaRPr lang="en-GB"/>
          </a:p>
        </p:txBody>
      </p:sp>
      <p:sp>
        <p:nvSpPr>
          <p:cNvPr id="6" name="Rectangle 12">
            <a:extLst>
              <a:ext uri="{FF2B5EF4-FFF2-40B4-BE49-F238E27FC236}">
                <a16:creationId xmlns:a16="http://schemas.microsoft.com/office/drawing/2014/main" id="{B6342856-BF79-43AB-B449-BEFBFB4576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E971126B-CB69-4A94-A213-81E67EE9DF34}"/>
              </a:ext>
            </a:extLst>
          </p:cNvPr>
          <p:cNvSpPr>
            <a:spLocks noGrp="1" noChangeArrowheads="1"/>
          </p:cNvSpPr>
          <p:nvPr>
            <p:ph type="sldNum" sz="quarter" idx="12"/>
          </p:nvPr>
        </p:nvSpPr>
        <p:spPr>
          <a:ln/>
        </p:spPr>
        <p:txBody>
          <a:bodyPr/>
          <a:lstStyle>
            <a:lvl1pPr>
              <a:defRPr/>
            </a:lvl1pPr>
          </a:lstStyle>
          <a:p>
            <a:fld id="{A7B45BFA-2364-49F6-ABE5-2B313A3F305F}" type="slidenum">
              <a:rPr lang="en-GB" altLang="tr-TR"/>
              <a:pPr/>
              <a:t>‹Nº›</a:t>
            </a:fld>
            <a:endParaRPr lang="en-GB" altLang="tr-TR"/>
          </a:p>
        </p:txBody>
      </p:sp>
    </p:spTree>
    <p:extLst>
      <p:ext uri="{BB962C8B-B14F-4D97-AF65-F5344CB8AC3E}">
        <p14:creationId xmlns:p14="http://schemas.microsoft.com/office/powerpoint/2010/main" val="126870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F46217-B32A-4A9D-9D8E-B907B091A23D}"/>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27" name="Rectangle 3">
            <a:extLst>
              <a:ext uri="{FF2B5EF4-FFF2-40B4-BE49-F238E27FC236}">
                <a16:creationId xmlns:a16="http://schemas.microsoft.com/office/drawing/2014/main" id="{F76B872E-1F3D-48B3-A095-93DB5320131D}"/>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28" name="Rectangle 4">
            <a:extLst>
              <a:ext uri="{FF2B5EF4-FFF2-40B4-BE49-F238E27FC236}">
                <a16:creationId xmlns:a16="http://schemas.microsoft.com/office/drawing/2014/main" id="{42A3AEA7-A17F-4C2B-BF56-C259260E0C19}"/>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29" name="Rectangle 5">
            <a:extLst>
              <a:ext uri="{FF2B5EF4-FFF2-40B4-BE49-F238E27FC236}">
                <a16:creationId xmlns:a16="http://schemas.microsoft.com/office/drawing/2014/main" id="{06137CFE-7D11-4B3C-BC3C-9DC98B10EDBC}"/>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30" name="Rectangle 6">
            <a:extLst>
              <a:ext uri="{FF2B5EF4-FFF2-40B4-BE49-F238E27FC236}">
                <a16:creationId xmlns:a16="http://schemas.microsoft.com/office/drawing/2014/main" id="{98F47A55-3466-4528-9167-45C4056042C5}"/>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31" name="Rectangle 7">
            <a:extLst>
              <a:ext uri="{FF2B5EF4-FFF2-40B4-BE49-F238E27FC236}">
                <a16:creationId xmlns:a16="http://schemas.microsoft.com/office/drawing/2014/main" id="{5B9DA12F-02E6-4A5B-A6C6-DAE42178CE78}"/>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32" name="Rectangle 8">
            <a:extLst>
              <a:ext uri="{FF2B5EF4-FFF2-40B4-BE49-F238E27FC236}">
                <a16:creationId xmlns:a16="http://schemas.microsoft.com/office/drawing/2014/main" id="{E5785878-7340-4F7C-9BD7-E1F6B1ED0BD0}"/>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kumimoji="1" lang="en-GB" altLang="tr-TR" sz="2400"/>
          </a:p>
        </p:txBody>
      </p:sp>
      <p:sp>
        <p:nvSpPr>
          <p:cNvPr id="1033" name="Rectangle 9">
            <a:extLst>
              <a:ext uri="{FF2B5EF4-FFF2-40B4-BE49-F238E27FC236}">
                <a16:creationId xmlns:a16="http://schemas.microsoft.com/office/drawing/2014/main" id="{952C7CC6-B017-4217-9C41-134C46E54F82}"/>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tr-TR"/>
              <a:t>Klicken Sie hier, um den Titelstil zu ändern</a:t>
            </a:r>
          </a:p>
        </p:txBody>
      </p:sp>
      <p:sp>
        <p:nvSpPr>
          <p:cNvPr id="1034" name="Rectangle 10">
            <a:extLst>
              <a:ext uri="{FF2B5EF4-FFF2-40B4-BE49-F238E27FC236}">
                <a16:creationId xmlns:a16="http://schemas.microsoft.com/office/drawing/2014/main" id="{D7F93077-23DD-4378-8A2C-EBA8E8FCE773}"/>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tr-TR"/>
              <a:t>Klicken Sie hier, um den Textstil des Musters zu ändern</a:t>
            </a:r>
          </a:p>
          <a:p>
            <a:pPr lvl="1"/>
            <a:r>
              <a:rPr lang="en-GB" altLang="tr-TR"/>
              <a:t>Zweite Ebene</a:t>
            </a:r>
          </a:p>
          <a:p>
            <a:pPr lvl="2"/>
            <a:r>
              <a:rPr lang="en-GB" altLang="tr-TR"/>
              <a:t>Dritte Ebene</a:t>
            </a:r>
          </a:p>
          <a:p>
            <a:pPr lvl="3"/>
            <a:r>
              <a:rPr lang="en-GB" altLang="tr-TR"/>
              <a:t>Vierte Ebene</a:t>
            </a:r>
          </a:p>
          <a:p>
            <a:pPr lvl="4"/>
            <a:r>
              <a:rPr lang="en-GB" altLang="tr-TR"/>
              <a:t>Fünfte Ebene</a:t>
            </a:r>
          </a:p>
        </p:txBody>
      </p:sp>
      <p:sp>
        <p:nvSpPr>
          <p:cNvPr id="81931" name="Rectangle 11">
            <a:extLst>
              <a:ext uri="{FF2B5EF4-FFF2-40B4-BE49-F238E27FC236}">
                <a16:creationId xmlns:a16="http://schemas.microsoft.com/office/drawing/2014/main" id="{C3EE50AC-119B-4ADA-ADBC-8CD1E55093D8}"/>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Tahoma" charset="0"/>
              </a:defRPr>
            </a:lvl1pPr>
          </a:lstStyle>
          <a:p>
            <a:pPr>
              <a:defRPr/>
            </a:pPr>
            <a:fld id="{6C3C64FF-2665-4F38-8618-46F7A48C35E6}" type="datetimeFigureOut">
              <a:rPr lang="es-ES"/>
              <a:t>16.11.2021</a:t>
            </a:fld>
            <a:endParaRPr lang="en-GB"/>
          </a:p>
        </p:txBody>
      </p:sp>
      <p:sp>
        <p:nvSpPr>
          <p:cNvPr id="81932" name="Rectangle 12">
            <a:extLst>
              <a:ext uri="{FF2B5EF4-FFF2-40B4-BE49-F238E27FC236}">
                <a16:creationId xmlns:a16="http://schemas.microsoft.com/office/drawing/2014/main" id="{780CAF2B-9AFD-469F-A847-1B20A7E0AFCE}"/>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Tahoma" charset="0"/>
              </a:defRPr>
            </a:lvl1pPr>
          </a:lstStyle>
          <a:p>
            <a:pPr>
              <a:defRPr/>
            </a:pPr>
            <a:endParaRPr lang="en-GB"/>
          </a:p>
        </p:txBody>
      </p:sp>
      <p:sp>
        <p:nvSpPr>
          <p:cNvPr id="81933" name="Rectangle 13">
            <a:extLst>
              <a:ext uri="{FF2B5EF4-FFF2-40B4-BE49-F238E27FC236}">
                <a16:creationId xmlns:a16="http://schemas.microsoft.com/office/drawing/2014/main" id="{3B749281-73CF-45BE-889E-83D2D0316725}"/>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B4160937-5C94-4BA6-90B2-E06FA6F48E95}" type="slidenum">
              <a:rPr lang="en-GB" altLang="tr-TR"/>
              <a:t>‹Nº›</a:t>
            </a:fld>
            <a:endParaRPr lang="en-GB" altLang="tr-T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8.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1.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http://www.buenasalud.net/wp-content/plugins/wp-o-matic/cache/93362_anti-aging-skin-care_thumb.jpg">
            <a:extLst>
              <a:ext uri="{FF2B5EF4-FFF2-40B4-BE49-F238E27FC236}">
                <a16:creationId xmlns:a16="http://schemas.microsoft.com/office/drawing/2014/main" id="{E7FEBE97-6522-4449-8E1A-7663C45D1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342"/>
          <a:stretch>
            <a:fillRect/>
          </a:stretch>
        </p:blipFill>
        <p:spPr bwMode="auto">
          <a:xfrm>
            <a:off x="3213100" y="0"/>
            <a:ext cx="46402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B1FA08FD-0C91-463C-BC6D-2C18B4EE0263}"/>
              </a:ext>
            </a:extLst>
          </p:cNvPr>
          <p:cNvSpPr>
            <a:spLocks noGrp="1" noChangeArrowheads="1"/>
          </p:cNvSpPr>
          <p:nvPr>
            <p:ph type="ctrTitle" idx="4294967295"/>
          </p:nvPr>
        </p:nvSpPr>
        <p:spPr>
          <a:xfrm>
            <a:off x="0" y="4800600"/>
            <a:ext cx="9144000" cy="1143000"/>
          </a:xfrm>
          <a:solidFill>
            <a:srgbClr val="DDDDDD"/>
          </a:solidFill>
          <a:ln>
            <a:solidFill>
              <a:schemeClr val="hlink"/>
            </a:solidFill>
            <a:miter lim="800000"/>
            <a:headEnd/>
            <a:tailEnd/>
          </a:ln>
        </p:spPr>
        <p:txBody>
          <a:bodyPr anchor="ctr"/>
          <a:lstStyle/>
          <a:p>
            <a:pPr algn="ctr" eaLnBrk="1" hangingPunct="1"/>
            <a:r>
              <a:rPr lang="en-GB" altLang="tr-TR" sz="5400">
                <a:solidFill>
                  <a:srgbClr val="666699"/>
                </a:solidFill>
                <a:latin typeface="Verdana" panose="020B0604030504040204" pitchFamily="34" charset="0"/>
              </a:rPr>
              <a:t>Altern</a:t>
            </a:r>
          </a:p>
        </p:txBody>
      </p:sp>
    </p:spTree>
  </p:cSld>
  <p:clrMapOvr>
    <a:masterClrMapping/>
  </p:clrMapOvr>
</p:sld>
</file>

<file path=ppt/slides/slide10.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FB3DFB3-E249-4E82-A643-0A8CE206D61F}"/>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2291" name="Picture 4" descr="http://cosmeticdiffusion.net/wp-content/uploads/2012/06/logo-sk-manhattan.jpg">
            <a:extLst>
              <a:ext uri="{FF2B5EF4-FFF2-40B4-BE49-F238E27FC236}">
                <a16:creationId xmlns:a16="http://schemas.microsoft.com/office/drawing/2014/main" id="{85E1E918-9C74-4853-B477-CEDA6E97468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2 Imagen" descr="Pastelitos mitosis.jpg">
            <a:extLst>
              <a:ext uri="{FF2B5EF4-FFF2-40B4-BE49-F238E27FC236}">
                <a16:creationId xmlns:a16="http://schemas.microsoft.com/office/drawing/2014/main" id="{81865895-9795-42B5-B650-F56D10AB3F11}"/>
              </a:ext>
            </a:extLst>
          </p:cNvPr>
          <p:cNvPicPr>
            <a:picLocks noChangeAspect="1"/>
          </p:cNvPicPr>
          <p:nvPr/>
        </p:nvPicPr>
        <p:blipFill>
          <a:blip r:embed="rId4">
            <a:clrChange>
              <a:clrFrom>
                <a:srgbClr val="FAFAF8"/>
              </a:clrFrom>
              <a:clrTo>
                <a:srgbClr val="FAFAF8">
                  <a:alpha val="0"/>
                </a:srgbClr>
              </a:clrTo>
            </a:clrChange>
            <a:extLst>
              <a:ext uri="{28A0092B-C50C-407E-A947-70E740481C1C}">
                <a14:useLocalDpi xmlns:a14="http://schemas.microsoft.com/office/drawing/2010/main" val="0"/>
              </a:ext>
            </a:extLst>
          </a:blip>
          <a:srcRect/>
          <a:stretch>
            <a:fillRect/>
          </a:stretch>
        </p:blipFill>
        <p:spPr bwMode="auto">
          <a:xfrm>
            <a:off x="1143000" y="1760538"/>
            <a:ext cx="6858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a:extLst>
              <a:ext uri="{FF2B5EF4-FFF2-40B4-BE49-F238E27FC236}">
                <a16:creationId xmlns:a16="http://schemas.microsoft.com/office/drawing/2014/main" id="{301B0979-52BB-4ED0-ADD8-86F9BFBFAA9A}"/>
              </a:ext>
            </a:extLst>
          </p:cNvPr>
          <p:cNvSpPr txBox="1">
            <a:spLocks noChangeArrowheads="1"/>
          </p:cNvSpPr>
          <p:nvPr/>
        </p:nvSpPr>
        <p:spPr bwMode="auto">
          <a:xfrm>
            <a:off x="228600" y="10668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altLang="tr-TR" sz="2800">
                <a:solidFill>
                  <a:srgbClr val="4D4D4D"/>
                </a:solidFill>
                <a:latin typeface="Verdana" panose="020B0604030504040204" pitchFamily="34" charset="0"/>
              </a:rPr>
              <a:t>Mitose... und Donuts</a:t>
            </a:r>
            <a:endParaRPr lang="es-ES" altLang="tr-TR" sz="2400">
              <a:latin typeface="Verdana" panose="020B0604030504040204" pitchFamily="34" charset="0"/>
            </a:endParaRPr>
          </a:p>
        </p:txBody>
      </p:sp>
    </p:spTree>
  </p:cSld>
  <p:clrMapOvr>
    <a:masterClrMapping/>
  </p:clrMapOvr>
</p:sld>
</file>

<file path=ppt/slides/slide1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EA47074-06E5-434D-BF0C-54B8A65B3BD4}"/>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3315" name="Picture 4" descr="http://cosmeticdiffusion.net/wp-content/uploads/2012/06/logo-sk-manhattan.jpg">
            <a:extLst>
              <a:ext uri="{FF2B5EF4-FFF2-40B4-BE49-F238E27FC236}">
                <a16:creationId xmlns:a16="http://schemas.microsoft.com/office/drawing/2014/main" id="{FEE3A271-F84D-4CAC-A6CE-8528BB49DA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2 Imagen" descr="mitosis divertida I.jpg">
            <a:extLst>
              <a:ext uri="{FF2B5EF4-FFF2-40B4-BE49-F238E27FC236}">
                <a16:creationId xmlns:a16="http://schemas.microsoft.com/office/drawing/2014/main" id="{F1FE2BFE-9984-4239-BFCA-DD0565C24457}"/>
              </a:ext>
            </a:extLst>
          </p:cNvPr>
          <p:cNvPicPr>
            <a:picLocks noChangeAspect="1"/>
          </p:cNvPicPr>
          <p:nvPr/>
        </p:nvPicPr>
        <p:blipFill>
          <a:blip r:embed="rId4">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914400" y="1462088"/>
            <a:ext cx="716280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9">
            <a:extLst>
              <a:ext uri="{FF2B5EF4-FFF2-40B4-BE49-F238E27FC236}">
                <a16:creationId xmlns:a16="http://schemas.microsoft.com/office/drawing/2014/main" id="{71177039-6E0D-479D-A8D1-AF785D8E4369}"/>
              </a:ext>
            </a:extLst>
          </p:cNvPr>
          <p:cNvSpPr txBox="1">
            <a:spLocks noChangeArrowheads="1"/>
          </p:cNvSpPr>
          <p:nvPr/>
        </p:nvSpPr>
        <p:spPr bwMode="auto">
          <a:xfrm>
            <a:off x="228600" y="10668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altLang="tr-TR" sz="2800">
                <a:solidFill>
                  <a:srgbClr val="4D4D4D"/>
                </a:solidFill>
                <a:latin typeface="Verdana" panose="020B0604030504040204" pitchFamily="34" charset="0"/>
              </a:rPr>
              <a:t>Animierte Mitose</a:t>
            </a:r>
            <a:endParaRPr lang="es-ES" altLang="tr-TR" sz="2400">
              <a:latin typeface="Verdana" panose="020B0604030504040204" pitchFamily="34" charset="0"/>
            </a:endParaRPr>
          </a:p>
        </p:txBody>
      </p:sp>
    </p:spTree>
  </p:cSld>
  <p:clrMapOvr>
    <a:masterClrMapping/>
  </p:clrMapOvr>
</p:sld>
</file>

<file path=ppt/slides/slide1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2BEDDBD-3E4B-44D5-B24B-186399B5AD14}"/>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4339" name="Picture 4" descr="http://cosmeticdiffusion.net/wp-content/uploads/2012/06/logo-sk-manhattan.jpg">
            <a:extLst>
              <a:ext uri="{FF2B5EF4-FFF2-40B4-BE49-F238E27FC236}">
                <a16:creationId xmlns:a16="http://schemas.microsoft.com/office/drawing/2014/main" id="{5A92B024-01CC-403E-973D-44C4A1295D3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1 Imagen" descr="Tipos celulaleres iV.jpg">
            <a:extLst>
              <a:ext uri="{FF2B5EF4-FFF2-40B4-BE49-F238E27FC236}">
                <a16:creationId xmlns:a16="http://schemas.microsoft.com/office/drawing/2014/main" id="{E78332CB-60E2-4AC5-905E-EB3C1CD471F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8173"/>
          <a:stretch>
            <a:fillRect/>
          </a:stretch>
        </p:blipFill>
        <p:spPr bwMode="auto">
          <a:xfrm>
            <a:off x="1143000" y="1866900"/>
            <a:ext cx="6781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a:extLst>
              <a:ext uri="{FF2B5EF4-FFF2-40B4-BE49-F238E27FC236}">
                <a16:creationId xmlns:a16="http://schemas.microsoft.com/office/drawing/2014/main" id="{CCC2ABC4-3673-496A-B871-86D4CBB79FBD}"/>
              </a:ext>
            </a:extLst>
          </p:cNvPr>
          <p:cNvSpPr>
            <a:spLocks noChangeArrowheads="1"/>
          </p:cNvSpPr>
          <p:nvPr/>
        </p:nvSpPr>
        <p:spPr bwMode="auto">
          <a:xfrm>
            <a:off x="990600" y="3581400"/>
            <a:ext cx="1295400" cy="685800"/>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14342" name="Text Box 5">
            <a:extLst>
              <a:ext uri="{FF2B5EF4-FFF2-40B4-BE49-F238E27FC236}">
                <a16:creationId xmlns:a16="http://schemas.microsoft.com/office/drawing/2014/main" id="{07F25848-4957-41AD-963B-9067B2F9B88A}"/>
              </a:ext>
            </a:extLst>
          </p:cNvPr>
          <p:cNvSpPr txBox="1">
            <a:spLocks noChangeArrowheads="1"/>
          </p:cNvSpPr>
          <p:nvPr/>
        </p:nvSpPr>
        <p:spPr bwMode="auto">
          <a:xfrm>
            <a:off x="914400" y="36576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000" b="1">
                <a:solidFill>
                  <a:srgbClr val="4D4D4D"/>
                </a:solidFill>
                <a:latin typeface="Verdana" panose="020B0604030504040204" pitchFamily="34" charset="0"/>
              </a:rPr>
              <a:t>PROLIFERATIVER STIMULUS</a:t>
            </a:r>
          </a:p>
        </p:txBody>
      </p:sp>
      <p:sp>
        <p:nvSpPr>
          <p:cNvPr id="14343" name="Rectangle 8">
            <a:extLst>
              <a:ext uri="{FF2B5EF4-FFF2-40B4-BE49-F238E27FC236}">
                <a16:creationId xmlns:a16="http://schemas.microsoft.com/office/drawing/2014/main" id="{452693D9-7FB3-46E8-9D2B-38044C38DDEB}"/>
              </a:ext>
            </a:extLst>
          </p:cNvPr>
          <p:cNvSpPr>
            <a:spLocks noChangeArrowheads="1"/>
          </p:cNvSpPr>
          <p:nvPr/>
        </p:nvSpPr>
        <p:spPr bwMode="auto">
          <a:xfrm>
            <a:off x="2438400" y="1905000"/>
            <a:ext cx="2133600" cy="1143000"/>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14344" name="Text Box 7">
            <a:extLst>
              <a:ext uri="{FF2B5EF4-FFF2-40B4-BE49-F238E27FC236}">
                <a16:creationId xmlns:a16="http://schemas.microsoft.com/office/drawing/2014/main" id="{340B812D-F3B9-4508-9E83-AD2C199D0E31}"/>
              </a:ext>
            </a:extLst>
          </p:cNvPr>
          <p:cNvSpPr txBox="1">
            <a:spLocks noChangeArrowheads="1"/>
          </p:cNvSpPr>
          <p:nvPr/>
        </p:nvSpPr>
        <p:spPr bwMode="auto">
          <a:xfrm>
            <a:off x="1752600" y="2590800"/>
            <a:ext cx="2895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000" b="1">
                <a:solidFill>
                  <a:srgbClr val="4D4D4D"/>
                </a:solidFill>
                <a:latin typeface="Verdana" panose="020B0604030504040204" pitchFamily="34" charset="0"/>
              </a:rPr>
              <a:t>PROBLEME IN DEN CHROMOSOMEN</a:t>
            </a:r>
          </a:p>
          <a:p>
            <a:pPr eaLnBrk="1" hangingPunct="1"/>
            <a:r>
              <a:rPr lang="es-ES" altLang="tr-TR" sz="1000" b="1">
                <a:solidFill>
                  <a:srgbClr val="4D4D4D"/>
                </a:solidFill>
                <a:latin typeface="Verdana" panose="020B0604030504040204" pitchFamily="34" charset="0"/>
              </a:rPr>
              <a:t>PROBLEME IN DER KERNENDE</a:t>
            </a:r>
          </a:p>
        </p:txBody>
      </p:sp>
      <p:sp>
        <p:nvSpPr>
          <p:cNvPr id="14345" name="Text Box 9">
            <a:extLst>
              <a:ext uri="{FF2B5EF4-FFF2-40B4-BE49-F238E27FC236}">
                <a16:creationId xmlns:a16="http://schemas.microsoft.com/office/drawing/2014/main" id="{AC84CFC7-F05C-4833-9407-2E2680FDA7F5}"/>
              </a:ext>
            </a:extLst>
          </p:cNvPr>
          <p:cNvSpPr txBox="1">
            <a:spLocks noChangeArrowheads="1"/>
          </p:cNvSpPr>
          <p:nvPr/>
        </p:nvSpPr>
        <p:spPr bwMode="auto">
          <a:xfrm>
            <a:off x="731838" y="914400"/>
            <a:ext cx="5619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000" b="1">
                <a:solidFill>
                  <a:srgbClr val="4D4D4D"/>
                </a:solidFill>
                <a:latin typeface="Verdana" panose="020B0604030504040204" pitchFamily="34" charset="0"/>
              </a:rPr>
              <a:t>Ist die Zellregeneration immer gleich?</a:t>
            </a:r>
          </a:p>
        </p:txBody>
      </p:sp>
    </p:spTree>
  </p:cSld>
  <p:clrMapOvr>
    <a:masterClrMapping/>
  </p:clrMapOvr>
</p:sld>
</file>

<file path=ppt/slides/slide1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2278E05-6E85-46C5-BD52-7ACCDC7B86C2}"/>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5363" name="Picture 4" descr="http://cosmeticdiffusion.net/wp-content/uploads/2012/06/logo-sk-manhattan.jpg">
            <a:extLst>
              <a:ext uri="{FF2B5EF4-FFF2-40B4-BE49-F238E27FC236}">
                <a16:creationId xmlns:a16="http://schemas.microsoft.com/office/drawing/2014/main" id="{EAA874DB-CDE9-4F0C-A05C-8975BD23C8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a:extLst>
              <a:ext uri="{FF2B5EF4-FFF2-40B4-BE49-F238E27FC236}">
                <a16:creationId xmlns:a16="http://schemas.microsoft.com/office/drawing/2014/main" id="{00519731-0296-425B-B18F-180109C896DB}"/>
              </a:ext>
            </a:extLst>
          </p:cNvPr>
          <p:cNvSpPr>
            <a:spLocks noGrp="1" noChangeArrowheads="1"/>
          </p:cNvSpPr>
          <p:nvPr>
            <p:ph type="title" idx="4294967295"/>
          </p:nvPr>
        </p:nvSpPr>
        <p:spPr>
          <a:xfrm>
            <a:off x="609600" y="1600200"/>
            <a:ext cx="5029200" cy="1143000"/>
          </a:xfrm>
        </p:spPr>
        <p:txBody>
          <a:bodyPr anchor="ctr"/>
          <a:lstStyle/>
          <a:p>
            <a:pPr eaLnBrk="1" hangingPunct="1"/>
            <a:r>
              <a:rPr lang="en-GB" altLang="tr-TR" sz="2800">
                <a:solidFill>
                  <a:srgbClr val="4D4D4D"/>
                </a:solidFill>
                <a:latin typeface="Verdana" panose="020B0604030504040204" pitchFamily="34" charset="0"/>
              </a:rPr>
              <a:t>Eine seneszente Zelle ist eine Zelle, die...</a:t>
            </a:r>
          </a:p>
        </p:txBody>
      </p:sp>
      <p:sp>
        <p:nvSpPr>
          <p:cNvPr id="15365" name="Rectangle 3">
            <a:extLst>
              <a:ext uri="{FF2B5EF4-FFF2-40B4-BE49-F238E27FC236}">
                <a16:creationId xmlns:a16="http://schemas.microsoft.com/office/drawing/2014/main" id="{79F8D72F-C042-49FA-A2A3-14BFFE3BDD4E}"/>
              </a:ext>
            </a:extLst>
          </p:cNvPr>
          <p:cNvSpPr>
            <a:spLocks noGrp="1" noChangeArrowheads="1"/>
          </p:cNvSpPr>
          <p:nvPr>
            <p:ph type="body" idx="4294967295"/>
          </p:nvPr>
        </p:nvSpPr>
        <p:spPr>
          <a:xfrm>
            <a:off x="76200" y="2667000"/>
            <a:ext cx="8991600" cy="3276600"/>
          </a:xfrm>
        </p:spPr>
        <p:txBody>
          <a:bodyPr/>
          <a:lstStyle/>
          <a:p>
            <a:pPr marL="533400" indent="-533400" eaLnBrk="1" hangingPunct="1">
              <a:buFont typeface="Wingdings" panose="05000000000000000000" pitchFamily="2" charset="2"/>
              <a:buNone/>
            </a:pPr>
            <a:r>
              <a:rPr lang="es-ES" altLang="tr-TR" sz="1800">
                <a:solidFill>
                  <a:srgbClr val="4D4D4D"/>
                </a:solidFill>
                <a:latin typeface="Verdana" panose="020B0604030504040204" pitchFamily="34" charset="0"/>
              </a:rPr>
              <a:t>	</a:t>
            </a:r>
          </a:p>
          <a:p>
            <a:pPr marL="914400" lvl="1" indent="-457200" eaLnBrk="1" hangingPunct="1">
              <a:buFont typeface="Wingdings" panose="05000000000000000000" pitchFamily="2" charset="2"/>
              <a:buNone/>
            </a:pPr>
            <a:r>
              <a:rPr lang="es-ES" altLang="tr-TR" sz="1800" b="1">
                <a:solidFill>
                  <a:srgbClr val="4D4D4D"/>
                </a:solidFill>
                <a:latin typeface="Verdana" panose="020B0604030504040204" pitchFamily="34" charset="0"/>
              </a:rPr>
              <a:t>- </a:t>
            </a:r>
            <a:r>
              <a:rPr lang="en-GB" altLang="tr-TR" sz="1800" b="1">
                <a:solidFill>
                  <a:srgbClr val="4D4D4D"/>
                </a:solidFill>
                <a:latin typeface="Verdana" panose="020B0604030504040204" pitchFamily="34" charset="0"/>
              </a:rPr>
              <a:t>ihre Fähigkeit zur Selbstreplikation oder Teilung verloren hat</a:t>
            </a:r>
            <a:r>
              <a:rPr lang="en-GB" altLang="tr-TR" sz="1800">
                <a:solidFill>
                  <a:srgbClr val="4D4D4D"/>
                </a:solidFill>
                <a:latin typeface="Verdana" panose="020B0604030504040204" pitchFamily="34" charset="0"/>
              </a:rPr>
              <a:t>.</a:t>
            </a:r>
          </a:p>
          <a:p>
            <a:pPr marL="914400" lvl="1" indent="-457200" eaLnBrk="1" hangingPunct="1">
              <a:buFont typeface="Wingdings" panose="05000000000000000000" pitchFamily="2" charset="2"/>
              <a:buNone/>
            </a:pPr>
            <a:r>
              <a:rPr lang="en-GB" altLang="tr-TR" sz="1800">
                <a:solidFill>
                  <a:srgbClr val="4D4D4D"/>
                </a:solidFill>
                <a:latin typeface="Verdana" panose="020B0604030504040204" pitchFamily="34" charset="0"/>
              </a:rPr>
              <a:t>- eine andere Größe und Form hat.</a:t>
            </a:r>
          </a:p>
          <a:p>
            <a:pPr marL="914400" lvl="1" indent="-457200" eaLnBrk="1" hangingPunct="1">
              <a:buFont typeface="Wingdings" panose="05000000000000000000" pitchFamily="2" charset="2"/>
              <a:buNone/>
            </a:pPr>
            <a:r>
              <a:rPr lang="en-GB" altLang="tr-TR" sz="1800">
                <a:solidFill>
                  <a:srgbClr val="4D4D4D"/>
                </a:solidFill>
                <a:latin typeface="Verdana" panose="020B0604030504040204" pitchFamily="34" charset="0"/>
              </a:rPr>
              <a:t>- weniger Kontakt zu benachbarten Zellen hat.</a:t>
            </a:r>
          </a:p>
          <a:p>
            <a:pPr marL="914400" lvl="1" indent="-457200" eaLnBrk="1" hangingPunct="1">
              <a:buFont typeface="Wingdings" panose="05000000000000000000" pitchFamily="2" charset="2"/>
              <a:buNone/>
            </a:pPr>
            <a:r>
              <a:rPr lang="en-GB" altLang="tr-TR" sz="1800">
                <a:solidFill>
                  <a:srgbClr val="4D4D4D"/>
                </a:solidFill>
                <a:latin typeface="Verdana" panose="020B0604030504040204" pitchFamily="34" charset="0"/>
              </a:rPr>
              <a:t>- eine Fehlfunktion der Fibroblasten aufweist.</a:t>
            </a:r>
          </a:p>
          <a:p>
            <a:pPr marL="914400" lvl="1" indent="-457200" eaLnBrk="1" hangingPunct="1">
              <a:buFont typeface="Wingdings" panose="05000000000000000000" pitchFamily="2" charset="2"/>
              <a:buNone/>
            </a:pPr>
            <a:r>
              <a:rPr lang="en-GB" altLang="tr-TR" sz="1800" b="1">
                <a:solidFill>
                  <a:srgbClr val="4D4D4D"/>
                </a:solidFill>
                <a:latin typeface="Verdana" panose="020B0604030504040204" pitchFamily="34" charset="0"/>
              </a:rPr>
              <a:t>- gegen Mutationsprozesse oder Zelltod resistent ist</a:t>
            </a:r>
            <a:r>
              <a:rPr lang="en-GB" altLang="tr-TR" sz="1800">
                <a:solidFill>
                  <a:srgbClr val="4D4D4D"/>
                </a:solidFill>
                <a:latin typeface="Verdana" panose="020B0604030504040204" pitchFamily="34" charset="0"/>
              </a:rPr>
              <a:t>.</a:t>
            </a:r>
          </a:p>
          <a:p>
            <a:pPr marL="914400" lvl="1" indent="-457200" eaLnBrk="1" hangingPunct="1">
              <a:buFont typeface="Wingdings" panose="05000000000000000000" pitchFamily="2" charset="2"/>
              <a:buNone/>
            </a:pPr>
            <a:r>
              <a:rPr lang="en-GB" altLang="tr-TR" sz="1800">
                <a:solidFill>
                  <a:srgbClr val="4D4D4D"/>
                </a:solidFill>
                <a:latin typeface="Verdana" panose="020B0604030504040204" pitchFamily="34" charset="0"/>
              </a:rPr>
              <a:t>- eine stärkere Adhäsion an die extrazelluläre Matrix aufweist</a:t>
            </a:r>
            <a:r>
              <a:rPr lang="es-ES" altLang="tr-TR" sz="1800">
                <a:solidFill>
                  <a:srgbClr val="4D4D4D"/>
                </a:solidFill>
                <a:latin typeface="Verdana" panose="020B0604030504040204" pitchFamily="34" charset="0"/>
              </a:rPr>
              <a:t>.</a:t>
            </a:r>
          </a:p>
        </p:txBody>
      </p:sp>
      <p:pic>
        <p:nvPicPr>
          <p:cNvPr id="15366" name="Picture 7" descr="http://upload.wikimedia.org/wikipedia/commons/thumb/6/6e/Hutchinson-Gilford_Progeria_Syndrome.png/220px-Hutchinson-Gilford_Progeria_Syndrome.png">
            <a:extLst>
              <a:ext uri="{FF2B5EF4-FFF2-40B4-BE49-F238E27FC236}">
                <a16:creationId xmlns:a16="http://schemas.microsoft.com/office/drawing/2014/main" id="{952598C6-B8F2-4FA4-8D2B-B0110678D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378" b="50732"/>
          <a:stretch>
            <a:fillRect/>
          </a:stretch>
        </p:blipFill>
        <p:spPr bwMode="auto">
          <a:xfrm>
            <a:off x="52578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http://upload.wikimedia.org/wikipedia/commons/thumb/6/6e/Hutchinson-Gilford_Progeria_Syndrome.png/220px-Hutchinson-Gilford_Progeria_Syndrome.png">
            <a:extLst>
              <a:ext uri="{FF2B5EF4-FFF2-40B4-BE49-F238E27FC236}">
                <a16:creationId xmlns:a16="http://schemas.microsoft.com/office/drawing/2014/main" id="{31E9315D-8C90-498B-AA9C-F785BB378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378" t="51613"/>
          <a:stretch>
            <a:fillRect/>
          </a:stretch>
        </p:blipFill>
        <p:spPr bwMode="auto">
          <a:xfrm>
            <a:off x="7010400" y="838200"/>
            <a:ext cx="1600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4A2DE79F-B981-4341-9C90-F799274C54B5}"/>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6387" name="Picture 4" descr="http://cosmeticdiffusion.net/wp-content/uploads/2012/06/logo-sk-manhattan.jpg">
            <a:extLst>
              <a:ext uri="{FF2B5EF4-FFF2-40B4-BE49-F238E27FC236}">
                <a16:creationId xmlns:a16="http://schemas.microsoft.com/office/drawing/2014/main" id="{1FCB8B6A-2991-455F-A2D1-05E92F0133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6">
            <a:extLst>
              <a:ext uri="{FF2B5EF4-FFF2-40B4-BE49-F238E27FC236}">
                <a16:creationId xmlns:a16="http://schemas.microsoft.com/office/drawing/2014/main" id="{7D866A77-BC47-4212-892C-48B0B06E16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9375" r="6250" b="23438"/>
          <a:stretch>
            <a:fillRect/>
          </a:stretch>
        </p:blipFill>
        <p:spPr bwMode="auto">
          <a:xfrm>
            <a:off x="457200" y="441325"/>
            <a:ext cx="80010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Rectangle 15">
            <a:extLst>
              <a:ext uri="{FF2B5EF4-FFF2-40B4-BE49-F238E27FC236}">
                <a16:creationId xmlns:a16="http://schemas.microsoft.com/office/drawing/2014/main" id="{33DB298A-AEBE-4E65-A279-0B82615BE352}"/>
              </a:ext>
            </a:extLst>
          </p:cNvPr>
          <p:cNvSpPr>
            <a:spLocks noChangeArrowheads="1"/>
          </p:cNvSpPr>
          <p:nvPr/>
        </p:nvSpPr>
        <p:spPr bwMode="auto">
          <a:xfrm>
            <a:off x="152400" y="9906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spcBef>
                <a:spcPct val="20000"/>
              </a:spcBef>
            </a:pPr>
            <a:r>
              <a:rPr lang="es-ES" altLang="tr-TR" sz="2400" b="1">
                <a:latin typeface="Verdana" panose="020B0604030504040204" pitchFamily="34" charset="0"/>
              </a:rPr>
              <a:t>Seneszenzmarker</a:t>
            </a:r>
            <a:endParaRPr lang="es-ES" altLang="tr-TR" sz="2400">
              <a:latin typeface="Verdana" panose="020B0604030504040204" pitchFamily="34" charset="0"/>
            </a:endParaRPr>
          </a:p>
          <a:p>
            <a:pPr algn="r" eaLnBrk="1" hangingPunct="1">
              <a:spcBef>
                <a:spcPct val="20000"/>
              </a:spcBef>
            </a:pPr>
            <a:r>
              <a:rPr lang="es-ES" altLang="tr-TR" sz="2400">
                <a:latin typeface="Verdana" panose="020B0604030504040204" pitchFamily="34" charset="0"/>
              </a:rPr>
              <a:t>Chromosomale Alterung </a:t>
            </a:r>
          </a:p>
        </p:txBody>
      </p:sp>
      <p:sp>
        <p:nvSpPr>
          <p:cNvPr id="16390" name="Rectangle 18">
            <a:extLst>
              <a:ext uri="{FF2B5EF4-FFF2-40B4-BE49-F238E27FC236}">
                <a16:creationId xmlns:a16="http://schemas.microsoft.com/office/drawing/2014/main" id="{E6C33593-218B-4C2E-8A82-55A2A871E9DF}"/>
              </a:ext>
            </a:extLst>
          </p:cNvPr>
          <p:cNvSpPr>
            <a:spLocks noChangeArrowheads="1"/>
          </p:cNvSpPr>
          <p:nvPr/>
        </p:nvSpPr>
        <p:spPr bwMode="auto">
          <a:xfrm>
            <a:off x="838200" y="5318125"/>
            <a:ext cx="5867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s-ES" altLang="tr-TR" sz="2000">
                <a:solidFill>
                  <a:srgbClr val="4D4D4D"/>
                </a:solidFill>
                <a:latin typeface="Verdana" panose="020B0604030504040204" pitchFamily="34" charset="0"/>
              </a:rPr>
              <a:t>Intrinsische TELOMEREROSION</a:t>
            </a:r>
          </a:p>
          <a:p>
            <a:pPr eaLnBrk="1" hangingPunct="1">
              <a:spcBef>
                <a:spcPct val="50000"/>
              </a:spcBef>
            </a:pPr>
            <a:r>
              <a:rPr lang="es-ES" altLang="tr-TR" sz="2000">
                <a:solidFill>
                  <a:srgbClr val="4D4D4D"/>
                </a:solidFill>
                <a:latin typeface="Verdana" panose="020B0604030504040204" pitchFamily="34" charset="0"/>
              </a:rPr>
              <a:t>Extrinsische SCHÄDIGUNG DER DNA</a:t>
            </a:r>
          </a:p>
        </p:txBody>
      </p:sp>
    </p:spTree>
  </p:cSld>
  <p:clrMapOvr>
    <a:masterClrMapping/>
  </p:clrMapOvr>
</p:sld>
</file>

<file path=ppt/slides/slide15.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1D6A060-4CFE-4571-8E65-F5162D892ACB}"/>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7411" name="Picture 4" descr="http://cosmeticdiffusion.net/wp-content/uploads/2012/06/logo-sk-manhattan.jpg">
            <a:extLst>
              <a:ext uri="{FF2B5EF4-FFF2-40B4-BE49-F238E27FC236}">
                <a16:creationId xmlns:a16="http://schemas.microsoft.com/office/drawing/2014/main" id="{BE98C45A-D2FF-4C19-80C6-103636689A7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24">
            <a:extLst>
              <a:ext uri="{FF2B5EF4-FFF2-40B4-BE49-F238E27FC236}">
                <a16:creationId xmlns:a16="http://schemas.microsoft.com/office/drawing/2014/main" id="{6352D408-0754-4DC0-A875-5B4AF530CA2B}"/>
              </a:ext>
            </a:extLst>
          </p:cNvPr>
          <p:cNvSpPr txBox="1">
            <a:spLocks noChangeArrowheads="1"/>
          </p:cNvSpPr>
          <p:nvPr/>
        </p:nvSpPr>
        <p:spPr bwMode="auto">
          <a:xfrm>
            <a:off x="609600" y="3733800"/>
            <a:ext cx="7924800" cy="2014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a:latin typeface="Verdana" panose="020B0604030504040204" pitchFamily="34" charset="0"/>
              </a:rPr>
              <a:t>Die Kernmembran besteht aus mehreren Schichten, die zur Aufrechterhaltung der Zellarchitektur beitragen. Mit fortschreitendem Alterungsprozess kommt es in einer dieser Schichten, </a:t>
            </a:r>
            <a:r>
              <a:rPr lang="en-GB" altLang="tr-TR" b="1">
                <a:latin typeface="Verdana" panose="020B0604030504040204" pitchFamily="34" charset="0"/>
              </a:rPr>
              <a:t>dem</a:t>
            </a:r>
            <a:r>
              <a:rPr lang="en-GB" altLang="tr-TR">
                <a:latin typeface="Verdana" panose="020B0604030504040204" pitchFamily="34" charset="0"/>
              </a:rPr>
              <a:t> sogenannten </a:t>
            </a:r>
            <a:r>
              <a:rPr lang="en-GB" altLang="tr-TR" b="1">
                <a:latin typeface="Verdana" panose="020B0604030504040204" pitchFamily="34" charset="0"/>
              </a:rPr>
              <a:t>Lamin A</a:t>
            </a:r>
            <a:r>
              <a:rPr lang="en-GB" altLang="tr-TR">
                <a:latin typeface="Verdana" panose="020B0604030504040204" pitchFamily="34" charset="0"/>
              </a:rPr>
              <a:t>,</a:t>
            </a:r>
            <a:r>
              <a:rPr lang="en-GB" altLang="tr-TR">
                <a:latin typeface="Verdana" panose="020B0604030504040204" pitchFamily="34" charset="0"/>
              </a:rPr>
              <a:t> zu einer enzymatischen Mutation</a:t>
            </a:r>
            <a:r>
              <a:rPr lang="en-GB" altLang="tr-TR">
                <a:latin typeface="Verdana" panose="020B0604030504040204" pitchFamily="34" charset="0"/>
              </a:rPr>
              <a:t>, durch die es in </a:t>
            </a:r>
            <a:r>
              <a:rPr lang="en-GB" altLang="tr-TR" b="1">
                <a:latin typeface="Verdana" panose="020B0604030504040204" pitchFamily="34" charset="0"/>
              </a:rPr>
              <a:t>Progerin</a:t>
            </a:r>
            <a:r>
              <a:rPr lang="en-GB" altLang="tr-TR">
                <a:latin typeface="Verdana" panose="020B0604030504040204" pitchFamily="34" charset="0"/>
              </a:rPr>
              <a:t> umgewandelt wird</a:t>
            </a:r>
            <a:r>
              <a:rPr lang="en-GB" altLang="tr-TR">
                <a:latin typeface="Verdana" panose="020B0604030504040204" pitchFamily="34" charset="0"/>
              </a:rPr>
              <a:t>. </a:t>
            </a:r>
          </a:p>
          <a:p>
            <a:pPr eaLnBrk="1" hangingPunct="1"/>
            <a:endParaRPr lang="en-GB" altLang="tr-TR">
              <a:latin typeface="Verdana" panose="020B0604030504040204" pitchFamily="34" charset="0"/>
            </a:endParaRPr>
          </a:p>
          <a:p>
            <a:pPr eaLnBrk="1" hangingPunct="1"/>
            <a:r>
              <a:rPr lang="en-GB" altLang="tr-TR">
                <a:latin typeface="Verdana" panose="020B0604030504040204" pitchFamily="34" charset="0"/>
              </a:rPr>
              <a:t>Anhand der Konzentration dieses Proteins lässt sich das biologische Alter (die Gesundheit) der Zellen abschätzen. </a:t>
            </a:r>
          </a:p>
        </p:txBody>
      </p:sp>
      <p:pic>
        <p:nvPicPr>
          <p:cNvPr id="17413" name="Picture 26" descr="http://t2.gstatic.com/images?q=tbn:ANd9GcQU5M378DAEYADHVbPfjEk1mgxDG-FlIjKSJVDbSJbqbt2viE2wXhaIa0wyrQ">
            <a:extLst>
              <a:ext uri="{FF2B5EF4-FFF2-40B4-BE49-F238E27FC236}">
                <a16:creationId xmlns:a16="http://schemas.microsoft.com/office/drawing/2014/main" id="{70939DEB-5581-46CF-B8EF-6494896B3D3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6113" y="381000"/>
            <a:ext cx="29606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7">
            <a:extLst>
              <a:ext uri="{FF2B5EF4-FFF2-40B4-BE49-F238E27FC236}">
                <a16:creationId xmlns:a16="http://schemas.microsoft.com/office/drawing/2014/main" id="{493369D4-5291-45CB-B3C7-4F87485151A0}"/>
              </a:ext>
            </a:extLst>
          </p:cNvPr>
          <p:cNvSpPr>
            <a:spLocks noChangeArrowheads="1"/>
          </p:cNvSpPr>
          <p:nvPr/>
        </p:nvSpPr>
        <p:spPr bwMode="auto">
          <a:xfrm>
            <a:off x="381000" y="21336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pPr>
            <a:r>
              <a:rPr lang="en-GB" altLang="tr-TR" sz="2400" b="1">
                <a:latin typeface="Verdana" panose="020B0604030504040204" pitchFamily="34" charset="0"/>
              </a:rPr>
              <a:t>Seneszenzmarker</a:t>
            </a:r>
            <a:endParaRPr lang="en-GB" altLang="tr-TR" sz="2400">
              <a:latin typeface="Verdana" panose="020B0604030504040204" pitchFamily="34" charset="0"/>
            </a:endParaRPr>
          </a:p>
          <a:p>
            <a:pPr eaLnBrk="1" hangingPunct="1">
              <a:spcBef>
                <a:spcPct val="20000"/>
              </a:spcBef>
            </a:pPr>
            <a:r>
              <a:rPr lang="en-GB" altLang="tr-TR" sz="2400">
                <a:latin typeface="Verdana" panose="020B0604030504040204" pitchFamily="34" charset="0"/>
              </a:rPr>
              <a:t>Alterung der Kernmembran </a:t>
            </a:r>
          </a:p>
        </p:txBody>
      </p:sp>
    </p:spTree>
  </p:cSld>
  <p:clrMapOvr>
    <a:masterClrMapping/>
  </p:clrMapOvr>
</p:sld>
</file>

<file path=ppt/slides/slide16.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E017D8F-7665-497C-AEC4-494E0930C153}"/>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8435" name="Picture 4" descr="http://cosmeticdiffusion.net/wp-content/uploads/2012/06/logo-sk-manhattan.jpg">
            <a:extLst>
              <a:ext uri="{FF2B5EF4-FFF2-40B4-BE49-F238E27FC236}">
                <a16:creationId xmlns:a16="http://schemas.microsoft.com/office/drawing/2014/main" id="{ACA1D3CA-0FA5-461B-AA71-7C560A4209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a:extLst>
              <a:ext uri="{FF2B5EF4-FFF2-40B4-BE49-F238E27FC236}">
                <a16:creationId xmlns:a16="http://schemas.microsoft.com/office/drawing/2014/main" id="{A043CB94-BBDD-4B7C-809E-B000F482F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04" t="16240" r="76190" b="1709"/>
          <a:stretch>
            <a:fillRect/>
          </a:stretch>
        </p:blipFill>
        <p:spPr bwMode="auto">
          <a:xfrm>
            <a:off x="728663" y="1338263"/>
            <a:ext cx="2024062"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a:extLst>
              <a:ext uri="{FF2B5EF4-FFF2-40B4-BE49-F238E27FC236}">
                <a16:creationId xmlns:a16="http://schemas.microsoft.com/office/drawing/2014/main" id="{0B86B57A-3E85-4446-B5E0-450CDD53D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333" t="11111" r="11429" b="11966"/>
          <a:stretch>
            <a:fillRect/>
          </a:stretch>
        </p:blipFill>
        <p:spPr bwMode="auto">
          <a:xfrm>
            <a:off x="2709863" y="1338263"/>
            <a:ext cx="5443537"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92EE206-E4D7-41DB-B5F9-7C188EDCA7FB}"/>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9459" name="Picture 4" descr="http://cosmeticdiffusion.net/wp-content/uploads/2012/06/logo-sk-manhattan.jpg">
            <a:extLst>
              <a:ext uri="{FF2B5EF4-FFF2-40B4-BE49-F238E27FC236}">
                <a16:creationId xmlns:a16="http://schemas.microsoft.com/office/drawing/2014/main" id="{A4A0D1BD-08F2-4E60-9F76-2BE45FCF1F3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3931B919-1233-444C-B950-3068867D6521}"/>
              </a:ext>
            </a:extLst>
          </p:cNvPr>
          <p:cNvSpPr>
            <a:spLocks noGrp="1" noChangeArrowheads="1"/>
          </p:cNvSpPr>
          <p:nvPr>
            <p:ph type="body" idx="4294967295"/>
          </p:nvPr>
        </p:nvSpPr>
        <p:spPr>
          <a:xfrm>
            <a:off x="228600" y="762000"/>
            <a:ext cx="8458200" cy="2286000"/>
          </a:xfrm>
        </p:spPr>
        <p:txBody>
          <a:bodyPr/>
          <a:lstStyle/>
          <a:p>
            <a:pPr eaLnBrk="1" hangingPunct="1">
              <a:lnSpc>
                <a:spcPct val="90000"/>
              </a:lnSpc>
              <a:buFont typeface="Wingdings" panose="05000000000000000000" pitchFamily="2" charset="2"/>
              <a:buNone/>
            </a:pPr>
            <a:r>
              <a:rPr lang="en-GB" altLang="tr-TR" sz="2400">
                <a:latin typeface="Verdana" panose="020B0604030504040204" pitchFamily="34" charset="0"/>
              </a:rPr>
              <a:t>	Wenn der Zellkern Anomalien aufweist, sind seine Hauptfunktionen beeinträchtigt:</a:t>
            </a:r>
          </a:p>
          <a:p>
            <a:pPr eaLnBrk="1" hangingPunct="1">
              <a:lnSpc>
                <a:spcPct val="90000"/>
              </a:lnSpc>
              <a:buFont typeface="Wingdings" panose="05000000000000000000" pitchFamily="2" charset="2"/>
              <a:buNone/>
            </a:pPr>
            <a:endParaRPr lang="en-GB" altLang="tr-TR" sz="1400">
              <a:latin typeface="Verdana" panose="020B0604030504040204" pitchFamily="34" charset="0"/>
            </a:endParaRPr>
          </a:p>
          <a:p>
            <a:pPr eaLnBrk="1" hangingPunct="1">
              <a:lnSpc>
                <a:spcPct val="90000"/>
              </a:lnSpc>
              <a:buFont typeface="Wingdings" panose="05000000000000000000" pitchFamily="2" charset="2"/>
              <a:buNone/>
            </a:pPr>
            <a:r>
              <a:rPr lang="en-GB" altLang="tr-TR" sz="2400">
                <a:latin typeface="Verdana" panose="020B0604030504040204" pitchFamily="34" charset="0"/>
              </a:rPr>
              <a:t>	- Proteinsynthese (genetische Transkription)</a:t>
            </a:r>
          </a:p>
          <a:p>
            <a:pPr eaLnBrk="1" hangingPunct="1">
              <a:lnSpc>
                <a:spcPct val="90000"/>
              </a:lnSpc>
              <a:buFont typeface="Wingdings" panose="05000000000000000000" pitchFamily="2" charset="2"/>
              <a:buNone/>
            </a:pPr>
            <a:r>
              <a:rPr lang="en-GB" altLang="tr-TR" sz="2400">
                <a:latin typeface="Verdana" panose="020B0604030504040204" pitchFamily="34" charset="0"/>
              </a:rPr>
              <a:t>	- Zellproliferation (DNA-Duplikation)</a:t>
            </a:r>
          </a:p>
          <a:p>
            <a:pPr eaLnBrk="1" hangingPunct="1">
              <a:lnSpc>
                <a:spcPct val="90000"/>
              </a:lnSpc>
              <a:buFont typeface="Wingdings" panose="05000000000000000000" pitchFamily="2" charset="2"/>
              <a:buNone/>
            </a:pPr>
            <a:r>
              <a:rPr lang="en-GB" altLang="tr-TR" sz="2400">
                <a:latin typeface="Verdana" panose="020B0604030504040204" pitchFamily="34" charset="0"/>
              </a:rPr>
              <a:t>	- DNA-Reparatur</a:t>
            </a:r>
          </a:p>
        </p:txBody>
      </p:sp>
      <p:pic>
        <p:nvPicPr>
          <p:cNvPr id="19461" name="Picture 5" descr="http://www.javeriana.edu.co/Facultades/Ciencias/neurobioquimica/libros/celular/cellnucleus.jpg">
            <a:extLst>
              <a:ext uri="{FF2B5EF4-FFF2-40B4-BE49-F238E27FC236}">
                <a16:creationId xmlns:a16="http://schemas.microsoft.com/office/drawing/2014/main" id="{FC4E693B-5BF5-43AF-83CC-EE8204D5C2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2933700"/>
            <a:ext cx="3429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a:extLst>
              <a:ext uri="{FF2B5EF4-FFF2-40B4-BE49-F238E27FC236}">
                <a16:creationId xmlns:a16="http://schemas.microsoft.com/office/drawing/2014/main" id="{2646848C-4284-4DC0-8322-55CE1FAD619E}"/>
              </a:ext>
            </a:extLst>
          </p:cNvPr>
          <p:cNvSpPr>
            <a:spLocks noChangeArrowheads="1"/>
          </p:cNvSpPr>
          <p:nvPr/>
        </p:nvSpPr>
        <p:spPr bwMode="auto">
          <a:xfrm>
            <a:off x="304800" y="3581400"/>
            <a:ext cx="396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90000"/>
              </a:lnSpc>
              <a:spcBef>
                <a:spcPct val="20000"/>
              </a:spcBef>
            </a:pPr>
            <a:r>
              <a:rPr lang="es-ES" altLang="tr-TR">
                <a:latin typeface="Verdana" panose="020B0604030504040204" pitchFamily="34" charset="0"/>
              </a:rPr>
              <a:t>	</a:t>
            </a:r>
          </a:p>
          <a:p>
            <a:pPr eaLnBrk="1" hangingPunct="1">
              <a:lnSpc>
                <a:spcPct val="90000"/>
              </a:lnSpc>
              <a:spcBef>
                <a:spcPct val="20000"/>
              </a:spcBef>
            </a:pPr>
            <a:r>
              <a:rPr lang="en-GB" altLang="tr-TR">
                <a:latin typeface="Verdana" panose="020B0604030504040204" pitchFamily="34" charset="0"/>
              </a:rPr>
              <a:t>	In Bezug auf die </a:t>
            </a:r>
            <a:r>
              <a:rPr lang="en-GB" altLang="tr-TR" b="1">
                <a:latin typeface="Verdana" panose="020B0604030504040204" pitchFamily="34" charset="0"/>
              </a:rPr>
              <a:t>Zellen </a:t>
            </a:r>
            <a:r>
              <a:rPr lang="en-GB" altLang="tr-TR">
                <a:latin typeface="Verdana" panose="020B0604030504040204" pitchFamily="34" charset="0"/>
              </a:rPr>
              <a:t>führt dies zu einer Veränderung ihrer Funktion, die sich in einen Zustand geringer Funktionalität oder Seneszenz verwandelt.</a:t>
            </a:r>
          </a:p>
          <a:p>
            <a:pPr eaLnBrk="1" hangingPunct="1">
              <a:lnSpc>
                <a:spcPct val="90000"/>
              </a:lnSpc>
              <a:spcBef>
                <a:spcPct val="20000"/>
              </a:spcBef>
            </a:pPr>
            <a:r>
              <a:rPr lang="en-GB" altLang="tr-TR" sz="1000">
                <a:latin typeface="Verdana" panose="020B0604030504040204" pitchFamily="34" charset="0"/>
              </a:rPr>
              <a:t>	</a:t>
            </a:r>
          </a:p>
          <a:p>
            <a:pPr eaLnBrk="1" hangingPunct="1">
              <a:lnSpc>
                <a:spcPct val="90000"/>
              </a:lnSpc>
              <a:spcBef>
                <a:spcPct val="20000"/>
              </a:spcBef>
            </a:pPr>
            <a:r>
              <a:rPr lang="en-GB" altLang="tr-TR">
                <a:latin typeface="Verdana" panose="020B0604030504040204" pitchFamily="34" charset="0"/>
              </a:rPr>
              <a:t>	In Bezug auf die </a:t>
            </a:r>
            <a:r>
              <a:rPr lang="en-GB" altLang="tr-TR" b="1">
                <a:latin typeface="Verdana" panose="020B0604030504040204" pitchFamily="34" charset="0"/>
              </a:rPr>
              <a:t>Haut </a:t>
            </a:r>
            <a:r>
              <a:rPr lang="en-GB" altLang="tr-TR">
                <a:latin typeface="Verdana" panose="020B0604030504040204" pitchFamily="34" charset="0"/>
              </a:rPr>
              <a:t>führt dies zu einer beschleunigten oder vorzeitigen Alterung.</a:t>
            </a:r>
          </a:p>
        </p:txBody>
      </p:sp>
    </p:spTree>
  </p:cSld>
  <p:clrMapOvr>
    <a:masterClrMapping/>
  </p:clrMapOvr>
</p:sld>
</file>

<file path=ppt/slides/slide1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686AA8F-991B-4883-84A7-A4CDA976C2C1}"/>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0483" name="Picture 4" descr="http://cosmeticdiffusion.net/wp-content/uploads/2012/06/logo-sk-manhattan.jpg">
            <a:extLst>
              <a:ext uri="{FF2B5EF4-FFF2-40B4-BE49-F238E27FC236}">
                <a16:creationId xmlns:a16="http://schemas.microsoft.com/office/drawing/2014/main" id="{EA67D1C6-736F-4003-9C57-6ACFD2D409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a:extLst>
              <a:ext uri="{FF2B5EF4-FFF2-40B4-BE49-F238E27FC236}">
                <a16:creationId xmlns:a16="http://schemas.microsoft.com/office/drawing/2014/main" id="{0C55C927-FB11-406D-A5D3-53A904A0D1DA}"/>
              </a:ext>
            </a:extLst>
          </p:cNvPr>
          <p:cNvSpPr txBox="1">
            <a:spLocks noChangeArrowheads="1"/>
          </p:cNvSpPr>
          <p:nvPr/>
        </p:nvSpPr>
        <p:spPr bwMode="auto">
          <a:xfrm>
            <a:off x="731838" y="914400"/>
            <a:ext cx="4090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000" b="1">
                <a:solidFill>
                  <a:srgbClr val="4D4D4D"/>
                </a:solidFill>
                <a:latin typeface="Verdana" panose="020B0604030504040204" pitchFamily="34" charset="0"/>
              </a:rPr>
              <a:t>ZELLWACHSTUM</a:t>
            </a:r>
          </a:p>
        </p:txBody>
      </p:sp>
      <p:pic>
        <p:nvPicPr>
          <p:cNvPr id="20485" name="Picture 2">
            <a:extLst>
              <a:ext uri="{FF2B5EF4-FFF2-40B4-BE49-F238E27FC236}">
                <a16:creationId xmlns:a16="http://schemas.microsoft.com/office/drawing/2014/main" id="{75BE4B1D-C269-4829-B6EA-1B507A2A049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143000"/>
            <a:ext cx="86201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0E69C1F-3F4D-435B-82FA-46D569D62427}"/>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21507" name="Rectangle 3">
            <a:extLst>
              <a:ext uri="{FF2B5EF4-FFF2-40B4-BE49-F238E27FC236}">
                <a16:creationId xmlns:a16="http://schemas.microsoft.com/office/drawing/2014/main" id="{A356D823-EDF2-4704-A50E-EB7CAE9F1EBD}"/>
              </a:ext>
            </a:extLst>
          </p:cNvPr>
          <p:cNvSpPr>
            <a:spLocks noChangeArrowheads="1"/>
          </p:cNvSpPr>
          <p:nvPr/>
        </p:nvSpPr>
        <p:spPr bwMode="auto">
          <a:xfrm>
            <a:off x="250825" y="188913"/>
            <a:ext cx="8686800" cy="6400800"/>
          </a:xfrm>
          <a:prstGeom prst="rect">
            <a:avLst/>
          </a:prstGeom>
          <a:solidFill>
            <a:schemeClr val="bg1"/>
          </a:solidFill>
          <a:ln w="9525">
            <a:solidFill>
              <a:srgbClr val="666699"/>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21508" name="Picture 4" descr="http://cosmeticdiffusion.net/wp-content/uploads/2012/06/logo-sk-manhattan.jpg">
            <a:extLst>
              <a:ext uri="{FF2B5EF4-FFF2-40B4-BE49-F238E27FC236}">
                <a16:creationId xmlns:a16="http://schemas.microsoft.com/office/drawing/2014/main" id="{D87B97EC-AD4B-4358-9798-2149213A987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8 Grupo">
            <a:extLst>
              <a:ext uri="{FF2B5EF4-FFF2-40B4-BE49-F238E27FC236}">
                <a16:creationId xmlns:a16="http://schemas.microsoft.com/office/drawing/2014/main" id="{2DA86CE0-6306-4A3D-B9AB-2A35915DFEC6}"/>
              </a:ext>
            </a:extLst>
          </p:cNvPr>
          <p:cNvGrpSpPr>
            <a:grpSpLocks/>
          </p:cNvGrpSpPr>
          <p:nvPr/>
        </p:nvGrpSpPr>
        <p:grpSpPr bwMode="auto">
          <a:xfrm>
            <a:off x="611188" y="1484313"/>
            <a:ext cx="5281612" cy="4324350"/>
            <a:chOff x="827584" y="1412776"/>
            <a:chExt cx="5281389" cy="4324658"/>
          </a:xfrm>
        </p:grpSpPr>
        <p:pic>
          <p:nvPicPr>
            <p:cNvPr id="21515" name="Picture 5">
              <a:extLst>
                <a:ext uri="{FF2B5EF4-FFF2-40B4-BE49-F238E27FC236}">
                  <a16:creationId xmlns:a16="http://schemas.microsoft.com/office/drawing/2014/main" id="{B0530339-A8D2-41EA-9910-0CDDB85CF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12776"/>
              <a:ext cx="4849341" cy="432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2 Marcador de contenido">
              <a:extLst>
                <a:ext uri="{FF2B5EF4-FFF2-40B4-BE49-F238E27FC236}">
                  <a16:creationId xmlns:a16="http://schemas.microsoft.com/office/drawing/2014/main" id="{D8017FDC-E20A-42CC-951B-C7924D275D0D}"/>
                </a:ext>
              </a:extLst>
            </p:cNvPr>
            <p:cNvSpPr txBox="1">
              <a:spLocks/>
            </p:cNvSpPr>
            <p:nvPr/>
          </p:nvSpPr>
          <p:spPr bwMode="auto">
            <a:xfrm rot="-5400000">
              <a:off x="694685" y="2708920"/>
              <a:ext cx="86409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s-ES" altLang="tr-TR" sz="1400">
                  <a:latin typeface="Arial Narrow" panose="020B0606020202030204" pitchFamily="34" charset="0"/>
                </a:rPr>
                <a:t>Epidermis</a:t>
              </a:r>
              <a:endParaRPr lang="es-ES" altLang="tr-TR" sz="1400">
                <a:solidFill>
                  <a:srgbClr val="7030A0"/>
                </a:solidFill>
                <a:latin typeface="Arial Narrow" panose="020B0606020202030204" pitchFamily="34" charset="0"/>
              </a:endParaRPr>
            </a:p>
            <a:p>
              <a:pPr lvl="1" eaLnBrk="1" hangingPunct="1">
                <a:spcBef>
                  <a:spcPct val="20000"/>
                </a:spcBef>
                <a:buFont typeface="Arial" panose="020B0604020202020204" pitchFamily="34" charset="0"/>
                <a:buNone/>
              </a:pPr>
              <a:endParaRPr lang="es-ES" altLang="tr-TR">
                <a:solidFill>
                  <a:srgbClr val="7030A0"/>
                </a:solidFill>
                <a:latin typeface="Verdana" panose="020B0604030504040204" pitchFamily="34" charset="0"/>
              </a:endParaRPr>
            </a:p>
          </p:txBody>
        </p:sp>
        <p:sp>
          <p:nvSpPr>
            <p:cNvPr id="21517" name="2 Marcador de contenido">
              <a:extLst>
                <a:ext uri="{FF2B5EF4-FFF2-40B4-BE49-F238E27FC236}">
                  <a16:creationId xmlns:a16="http://schemas.microsoft.com/office/drawing/2014/main" id="{C1BEBC2C-AFBC-4519-BCB8-E423290A439F}"/>
                </a:ext>
              </a:extLst>
            </p:cNvPr>
            <p:cNvSpPr txBox="1">
              <a:spLocks/>
            </p:cNvSpPr>
            <p:nvPr/>
          </p:nvSpPr>
          <p:spPr bwMode="auto">
            <a:xfrm rot="-5400000">
              <a:off x="648610" y="3754080"/>
              <a:ext cx="86200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buFont typeface="Arial" panose="020B0604020202020204" pitchFamily="34" charset="0"/>
                <a:buNone/>
              </a:pPr>
              <a:r>
                <a:rPr lang="es-ES" altLang="tr-TR" sz="1400">
                  <a:latin typeface="Arial Narrow" panose="020B0606020202030204" pitchFamily="34" charset="0"/>
                </a:rPr>
                <a:t>Papilläre Dermis</a:t>
              </a:r>
              <a:endParaRPr lang="es-ES" altLang="tr-TR" sz="1400">
                <a:solidFill>
                  <a:srgbClr val="7030A0"/>
                </a:solidFill>
                <a:latin typeface="Arial Narrow" panose="020B0606020202030204" pitchFamily="34" charset="0"/>
              </a:endParaRPr>
            </a:p>
            <a:p>
              <a:pPr lvl="1" eaLnBrk="1" hangingPunct="1">
                <a:spcBef>
                  <a:spcPct val="20000"/>
                </a:spcBef>
                <a:buFont typeface="Arial" panose="020B0604020202020204" pitchFamily="34" charset="0"/>
                <a:buNone/>
              </a:pPr>
              <a:endParaRPr lang="es-ES" altLang="tr-TR">
                <a:solidFill>
                  <a:srgbClr val="7030A0"/>
                </a:solidFill>
                <a:latin typeface="Verdana" panose="020B0604030504040204" pitchFamily="34" charset="0"/>
              </a:endParaRPr>
            </a:p>
          </p:txBody>
        </p:sp>
        <p:sp>
          <p:nvSpPr>
            <p:cNvPr id="21518" name="2 Marcador de contenido">
              <a:extLst>
                <a:ext uri="{FF2B5EF4-FFF2-40B4-BE49-F238E27FC236}">
                  <a16:creationId xmlns:a16="http://schemas.microsoft.com/office/drawing/2014/main" id="{2FB129AB-1704-4C84-AC85-055720D19F7F}"/>
                </a:ext>
              </a:extLst>
            </p:cNvPr>
            <p:cNvSpPr txBox="1">
              <a:spLocks/>
            </p:cNvSpPr>
            <p:nvPr/>
          </p:nvSpPr>
          <p:spPr bwMode="auto">
            <a:xfrm rot="-5400000">
              <a:off x="683568" y="4892910"/>
              <a:ext cx="7920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buFont typeface="Arial" panose="020B0604020202020204" pitchFamily="34" charset="0"/>
                <a:buNone/>
              </a:pPr>
              <a:r>
                <a:rPr lang="es-ES" altLang="tr-TR" sz="1400">
                  <a:latin typeface="Arial Narrow" panose="020B0606020202030204" pitchFamily="34" charset="0"/>
                </a:rPr>
                <a:t>Retikuläre Dermis</a:t>
              </a:r>
              <a:endParaRPr lang="es-ES" altLang="tr-TR" sz="1400">
                <a:solidFill>
                  <a:srgbClr val="7030A0"/>
                </a:solidFill>
                <a:latin typeface="Arial Narrow" panose="020B0606020202030204" pitchFamily="34" charset="0"/>
              </a:endParaRPr>
            </a:p>
            <a:p>
              <a:pPr lvl="1" eaLnBrk="1" hangingPunct="1">
                <a:spcBef>
                  <a:spcPct val="20000"/>
                </a:spcBef>
                <a:buFont typeface="Arial" panose="020B0604020202020204" pitchFamily="34" charset="0"/>
                <a:buNone/>
              </a:pPr>
              <a:endParaRPr lang="es-ES" altLang="tr-TR">
                <a:solidFill>
                  <a:srgbClr val="7030A0"/>
                </a:solidFill>
                <a:latin typeface="Verdana" panose="020B0604030504040204" pitchFamily="34" charset="0"/>
              </a:endParaRPr>
            </a:p>
          </p:txBody>
        </p:sp>
      </p:grpSp>
      <p:sp>
        <p:nvSpPr>
          <p:cNvPr id="21510" name="2 Marcador de contenido">
            <a:extLst>
              <a:ext uri="{FF2B5EF4-FFF2-40B4-BE49-F238E27FC236}">
                <a16:creationId xmlns:a16="http://schemas.microsoft.com/office/drawing/2014/main" id="{C6071299-EA5C-402B-B18C-4694CC67E227}"/>
              </a:ext>
            </a:extLst>
          </p:cNvPr>
          <p:cNvSpPr txBox="1">
            <a:spLocks/>
          </p:cNvSpPr>
          <p:nvPr/>
        </p:nvSpPr>
        <p:spPr bwMode="auto">
          <a:xfrm>
            <a:off x="5795963" y="1773238"/>
            <a:ext cx="30972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US" altLang="tr-TR" sz="1400">
                <a:latin typeface="Arial Narrow" panose="020B0606020202030204" pitchFamily="34" charset="0"/>
              </a:rPr>
              <a:t>Papilläre Dermis = Bindegewebe</a:t>
            </a:r>
          </a:p>
          <a:p>
            <a:pPr eaLnBrk="1" hangingPunct="1">
              <a:spcBef>
                <a:spcPct val="20000"/>
              </a:spcBef>
              <a:buFont typeface="Arial" panose="020B0604020202020204" pitchFamily="34" charset="0"/>
              <a:buNone/>
            </a:pPr>
            <a:r>
              <a:rPr lang="en-US" altLang="tr-TR" sz="1400">
                <a:latin typeface="Arial Narrow" panose="020B0606020202030204" pitchFamily="34" charset="0"/>
              </a:rPr>
              <a:t>Funktionelle Zusammensetzung: Kollagen und Elastin</a:t>
            </a:r>
          </a:p>
          <a:p>
            <a:pPr eaLnBrk="1" hangingPunct="1">
              <a:spcBef>
                <a:spcPct val="20000"/>
              </a:spcBef>
              <a:buFont typeface="Arial" panose="020B0604020202020204" pitchFamily="34" charset="0"/>
              <a:buNone/>
            </a:pPr>
            <a:endParaRPr lang="en-US" altLang="tr-TR" sz="1400" i="1">
              <a:solidFill>
                <a:srgbClr val="7030A0"/>
              </a:solidFill>
              <a:latin typeface="Arial Narrow" panose="020B0606020202030204" pitchFamily="34" charset="0"/>
            </a:endParaRPr>
          </a:p>
          <a:p>
            <a:pPr eaLnBrk="1" hangingPunct="1">
              <a:spcBef>
                <a:spcPct val="20000"/>
              </a:spcBef>
              <a:buFont typeface="Arial" panose="020B0604020202020204" pitchFamily="34" charset="0"/>
              <a:buNone/>
            </a:pPr>
            <a:r>
              <a:rPr lang="en-US" altLang="tr-TR" sz="1400">
                <a:latin typeface="Arial Narrow" panose="020B0606020202030204" pitchFamily="34" charset="0"/>
              </a:rPr>
              <a:t>Elastizität, Dehnbarkeit, Verformbarkeit</a:t>
            </a:r>
          </a:p>
          <a:p>
            <a:pPr eaLnBrk="1" hangingPunct="1">
              <a:spcBef>
                <a:spcPct val="20000"/>
              </a:spcBef>
              <a:buFont typeface="Arial" panose="020B0604020202020204" pitchFamily="34" charset="0"/>
              <a:buNone/>
            </a:pPr>
            <a:endParaRPr lang="en-US" altLang="tr-TR" sz="1400">
              <a:latin typeface="Arial Narrow" panose="020B0606020202030204" pitchFamily="34" charset="0"/>
            </a:endParaRPr>
          </a:p>
          <a:p>
            <a:pPr eaLnBrk="1" hangingPunct="1">
              <a:spcBef>
                <a:spcPct val="20000"/>
              </a:spcBef>
              <a:buFont typeface="Arial" panose="020B0604020202020204" pitchFamily="34" charset="0"/>
              <a:buNone/>
            </a:pPr>
            <a:r>
              <a:rPr lang="en-US" altLang="tr-TR" sz="1200">
                <a:latin typeface="Arial Narrow" panose="020B0606020202030204" pitchFamily="34" charset="0"/>
              </a:rPr>
              <a:t>Intrinsische Alterung (L.R.) und extrinsische Alterung (UV)</a:t>
            </a:r>
          </a:p>
          <a:p>
            <a:pPr eaLnBrk="1" hangingPunct="1">
              <a:spcBef>
                <a:spcPct val="20000"/>
              </a:spcBef>
              <a:buFont typeface="Arial" panose="020B0604020202020204" pitchFamily="34" charset="0"/>
              <a:buNone/>
            </a:pPr>
            <a:r>
              <a:rPr lang="en-US" altLang="tr-TR" sz="1200">
                <a:latin typeface="Arial Narrow" panose="020B0606020202030204" pitchFamily="34" charset="0"/>
              </a:rPr>
              <a:t>Mittlere Falten, Verlust der Elastizität.</a:t>
            </a:r>
            <a:endParaRPr lang="es-ES" altLang="tr-TR" sz="1200">
              <a:latin typeface="Arial Narrow" panose="020B0606020202030204" pitchFamily="34" charset="0"/>
            </a:endParaRPr>
          </a:p>
          <a:p>
            <a:pPr lvl="1" eaLnBrk="1" hangingPunct="1">
              <a:spcBef>
                <a:spcPct val="20000"/>
              </a:spcBef>
              <a:buFont typeface="Arial" panose="020B0604020202020204" pitchFamily="34" charset="0"/>
              <a:buNone/>
            </a:pPr>
            <a:endParaRPr lang="es-ES" altLang="tr-TR">
              <a:solidFill>
                <a:srgbClr val="7030A0"/>
              </a:solidFill>
              <a:latin typeface="Verdana" panose="020B0604030504040204" pitchFamily="34" charset="0"/>
            </a:endParaRPr>
          </a:p>
        </p:txBody>
      </p:sp>
      <p:sp>
        <p:nvSpPr>
          <p:cNvPr id="21511" name="2 Marcador de contenido">
            <a:extLst>
              <a:ext uri="{FF2B5EF4-FFF2-40B4-BE49-F238E27FC236}">
                <a16:creationId xmlns:a16="http://schemas.microsoft.com/office/drawing/2014/main" id="{8372BB76-4F0A-4A26-9653-E61D15DB699F}"/>
              </a:ext>
            </a:extLst>
          </p:cNvPr>
          <p:cNvSpPr txBox="1">
            <a:spLocks/>
          </p:cNvSpPr>
          <p:nvPr/>
        </p:nvSpPr>
        <p:spPr bwMode="auto">
          <a:xfrm>
            <a:off x="5795963" y="3933825"/>
            <a:ext cx="309721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US" altLang="tr-TR" sz="1400">
                <a:latin typeface="Arial Narrow" panose="020B0606020202030204" pitchFamily="34" charset="0"/>
              </a:rPr>
              <a:t>Retikuläre Dermis = dichtes Gewebe</a:t>
            </a:r>
          </a:p>
          <a:p>
            <a:pPr eaLnBrk="1" hangingPunct="1">
              <a:spcBef>
                <a:spcPct val="20000"/>
              </a:spcBef>
            </a:pPr>
            <a:r>
              <a:rPr lang="en-US" altLang="tr-TR" sz="1400">
                <a:latin typeface="Arial Narrow" panose="020B0606020202030204" pitchFamily="34" charset="0"/>
              </a:rPr>
              <a:t>Funktionelle Zusammensetzung: Kollagen und Elastin</a:t>
            </a:r>
          </a:p>
          <a:p>
            <a:pPr eaLnBrk="1" hangingPunct="1">
              <a:spcBef>
                <a:spcPct val="20000"/>
              </a:spcBef>
              <a:buFont typeface="Arial" panose="020B0604020202020204" pitchFamily="34" charset="0"/>
              <a:buNone/>
            </a:pPr>
            <a:endParaRPr lang="en-US" altLang="tr-TR" sz="1400">
              <a:latin typeface="Arial Narrow" panose="020B0606020202030204" pitchFamily="34" charset="0"/>
            </a:endParaRPr>
          </a:p>
          <a:p>
            <a:pPr eaLnBrk="1" hangingPunct="1">
              <a:spcBef>
                <a:spcPct val="20000"/>
              </a:spcBef>
              <a:buFont typeface="Arial" panose="020B0604020202020204" pitchFamily="34" charset="0"/>
              <a:buNone/>
            </a:pPr>
            <a:r>
              <a:rPr lang="en-US" altLang="tr-TR" sz="1400">
                <a:latin typeface="Arial Narrow" panose="020B0606020202030204" pitchFamily="34" charset="0"/>
              </a:rPr>
              <a:t>Widerstandsfähigkeit, Stützkraft</a:t>
            </a:r>
          </a:p>
          <a:p>
            <a:pPr eaLnBrk="1" hangingPunct="1">
              <a:spcBef>
                <a:spcPct val="20000"/>
              </a:spcBef>
              <a:buFont typeface="Arial" panose="020B0604020202020204" pitchFamily="34" charset="0"/>
              <a:buNone/>
            </a:pPr>
            <a:endParaRPr lang="en-US" altLang="tr-TR" sz="1400">
              <a:latin typeface="Arial Narrow" panose="020B0606020202030204" pitchFamily="34" charset="0"/>
            </a:endParaRPr>
          </a:p>
          <a:p>
            <a:pPr eaLnBrk="1" hangingPunct="1">
              <a:spcBef>
                <a:spcPct val="20000"/>
              </a:spcBef>
              <a:buFont typeface="Arial" panose="020B0604020202020204" pitchFamily="34" charset="0"/>
              <a:buNone/>
            </a:pPr>
            <a:r>
              <a:rPr lang="en-US" altLang="tr-TR" sz="1200">
                <a:latin typeface="Arial Narrow" panose="020B0606020202030204" pitchFamily="34" charset="0"/>
              </a:rPr>
              <a:t>Extrinsische Alterung (UV)</a:t>
            </a:r>
          </a:p>
          <a:p>
            <a:pPr eaLnBrk="1" hangingPunct="1">
              <a:spcBef>
                <a:spcPct val="20000"/>
              </a:spcBef>
              <a:buFont typeface="Arial" panose="020B0604020202020204" pitchFamily="34" charset="0"/>
              <a:buNone/>
            </a:pPr>
            <a:r>
              <a:rPr lang="en-US" altLang="tr-TR" sz="1200">
                <a:latin typeface="Arial Narrow" panose="020B0606020202030204" pitchFamily="34" charset="0"/>
              </a:rPr>
              <a:t>Tiefe Falten, schlaffe Haut</a:t>
            </a:r>
            <a:endParaRPr lang="es-ES" altLang="tr-TR" sz="1200">
              <a:latin typeface="Arial Narrow" panose="020B0606020202030204" pitchFamily="34" charset="0"/>
            </a:endParaRPr>
          </a:p>
          <a:p>
            <a:pPr lvl="1" eaLnBrk="1" hangingPunct="1">
              <a:spcBef>
                <a:spcPct val="20000"/>
              </a:spcBef>
              <a:buFont typeface="Arial" panose="020B0604020202020204" pitchFamily="34" charset="0"/>
              <a:buNone/>
            </a:pPr>
            <a:endParaRPr lang="es-ES" altLang="tr-TR">
              <a:solidFill>
                <a:srgbClr val="7030A0"/>
              </a:solidFill>
              <a:latin typeface="Verdana" panose="020B0604030504040204" pitchFamily="34" charset="0"/>
            </a:endParaRPr>
          </a:p>
        </p:txBody>
      </p:sp>
      <p:sp>
        <p:nvSpPr>
          <p:cNvPr id="12" name="11 Flecha abajo">
            <a:extLst>
              <a:ext uri="{FF2B5EF4-FFF2-40B4-BE49-F238E27FC236}">
                <a16:creationId xmlns:a16="http://schemas.microsoft.com/office/drawing/2014/main" id="{BBD0DD81-2B44-43F1-B46E-70385BCBEB8C}"/>
              </a:ext>
            </a:extLst>
          </p:cNvPr>
          <p:cNvSpPr/>
          <p:nvPr/>
        </p:nvSpPr>
        <p:spPr>
          <a:xfrm>
            <a:off x="6300788" y="2420938"/>
            <a:ext cx="215900" cy="144462"/>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a:solidFill>
                <a:srgbClr val="FFFFFF"/>
              </a:solidFill>
              <a:latin typeface="Times New Roman" charset="0"/>
            </a:endParaRPr>
          </a:p>
        </p:txBody>
      </p:sp>
      <p:sp>
        <p:nvSpPr>
          <p:cNvPr id="13" name="12 Flecha abajo">
            <a:extLst>
              <a:ext uri="{FF2B5EF4-FFF2-40B4-BE49-F238E27FC236}">
                <a16:creationId xmlns:a16="http://schemas.microsoft.com/office/drawing/2014/main" id="{BC279BCD-D66C-4A06-9A3E-68AC4BE0558B}"/>
              </a:ext>
            </a:extLst>
          </p:cNvPr>
          <p:cNvSpPr/>
          <p:nvPr/>
        </p:nvSpPr>
        <p:spPr>
          <a:xfrm>
            <a:off x="6156325" y="4581525"/>
            <a:ext cx="215900" cy="144463"/>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a:solidFill>
                <a:srgbClr val="FFFFFF"/>
              </a:solidFill>
              <a:latin typeface="Times New Roman" charset="0"/>
            </a:endParaRPr>
          </a:p>
        </p:txBody>
      </p:sp>
      <p:sp>
        <p:nvSpPr>
          <p:cNvPr id="21514" name="1 Título">
            <a:extLst>
              <a:ext uri="{FF2B5EF4-FFF2-40B4-BE49-F238E27FC236}">
                <a16:creationId xmlns:a16="http://schemas.microsoft.com/office/drawing/2014/main" id="{AA18C0B9-6504-49A5-9F35-E1A10D85BEFD}"/>
              </a:ext>
            </a:extLst>
          </p:cNvPr>
          <p:cNvSpPr txBox="1">
            <a:spLocks/>
          </p:cNvSpPr>
          <p:nvPr/>
        </p:nvSpPr>
        <p:spPr bwMode="auto">
          <a:xfrm>
            <a:off x="468313" y="661988"/>
            <a:ext cx="82073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altLang="tr-TR" sz="2400" b="1">
                <a:solidFill>
                  <a:srgbClr val="7030A0"/>
                </a:solidFill>
                <a:latin typeface="Arial Narrow" panose="020B0606020202030204" pitchFamily="34" charset="0"/>
              </a:rPr>
              <a:t>Hauthistologie. Funktion</a:t>
            </a:r>
            <a:endParaRPr lang="es-ES" altLang="tr-TR" sz="2000" b="1">
              <a:solidFill>
                <a:srgbClr val="7030A0"/>
              </a:solidFill>
              <a:latin typeface="Arial Narrow" panose="020B0606020202030204" pitchFamily="34" charset="0"/>
            </a:endParaRPr>
          </a:p>
        </p:txBody>
      </p:sp>
    </p:spTree>
  </p:cSld>
  <p:clrMapOvr>
    <a:masterClrMapping/>
  </p:clrMapOvr>
</p:sld>
</file>

<file path=ppt/slides/slide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4">
            <a:extLst>
              <a:ext uri="{FF2B5EF4-FFF2-40B4-BE49-F238E27FC236}">
                <a16:creationId xmlns:a16="http://schemas.microsoft.com/office/drawing/2014/main" id="{2ED9C939-B708-4649-95C1-E1F348D62535}"/>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4099" name="Picture 4" descr="http://cosmeticdiffusion.net/wp-content/uploads/2012/06/logo-sk-manhattan.jpg">
            <a:extLst>
              <a:ext uri="{FF2B5EF4-FFF2-40B4-BE49-F238E27FC236}">
                <a16:creationId xmlns:a16="http://schemas.microsoft.com/office/drawing/2014/main" id="{F8AB7127-79B0-4555-AB25-1835ADF5453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26">
            <a:extLst>
              <a:ext uri="{FF2B5EF4-FFF2-40B4-BE49-F238E27FC236}">
                <a16:creationId xmlns:a16="http://schemas.microsoft.com/office/drawing/2014/main" id="{CBD03B39-382D-4B04-8EE0-7C6CAD8B20A9}"/>
              </a:ext>
            </a:extLst>
          </p:cNvPr>
          <p:cNvSpPr>
            <a:spLocks noChangeArrowheads="1"/>
          </p:cNvSpPr>
          <p:nvPr/>
        </p:nvSpPr>
        <p:spPr bwMode="auto">
          <a:xfrm>
            <a:off x="3276600" y="0"/>
            <a:ext cx="2514600" cy="4572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4101" name="Rectangle 1036">
            <a:extLst>
              <a:ext uri="{FF2B5EF4-FFF2-40B4-BE49-F238E27FC236}">
                <a16:creationId xmlns:a16="http://schemas.microsoft.com/office/drawing/2014/main" id="{7C724C71-C0FF-4CE3-906B-3F89A6F9FA86}"/>
              </a:ext>
            </a:extLst>
          </p:cNvPr>
          <p:cNvSpPr>
            <a:spLocks noChangeArrowheads="1"/>
          </p:cNvSpPr>
          <p:nvPr/>
        </p:nvSpPr>
        <p:spPr bwMode="auto">
          <a:xfrm>
            <a:off x="457200" y="0"/>
            <a:ext cx="2514600" cy="35814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4102" name="Picture 1031" descr="http://img.informador.com.mx/biblioteca/imagen/266x200/353/352312.jpg">
            <a:extLst>
              <a:ext uri="{FF2B5EF4-FFF2-40B4-BE49-F238E27FC236}">
                <a16:creationId xmlns:a16="http://schemas.microsoft.com/office/drawing/2014/main" id="{F9BBACD8-AAE7-46DE-9707-D9F013FCB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9350"/>
            <a:ext cx="2362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29" descr="http://www.modafemenina.org/wp-content/uploads/2010/02/tratamientos-de-manchas-en-la-piel-1.jpg">
            <a:extLst>
              <a:ext uri="{FF2B5EF4-FFF2-40B4-BE49-F238E27FC236}">
                <a16:creationId xmlns:a16="http://schemas.microsoft.com/office/drawing/2014/main" id="{3DD148F6-3111-4C23-8D7E-E98827723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51063"/>
            <a:ext cx="23622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1037">
            <a:extLst>
              <a:ext uri="{FF2B5EF4-FFF2-40B4-BE49-F238E27FC236}">
                <a16:creationId xmlns:a16="http://schemas.microsoft.com/office/drawing/2014/main" id="{0E6E3920-C901-4B96-9E50-13525905DAA7}"/>
              </a:ext>
            </a:extLst>
          </p:cNvPr>
          <p:cNvSpPr>
            <a:spLocks noChangeArrowheads="1"/>
          </p:cNvSpPr>
          <p:nvPr/>
        </p:nvSpPr>
        <p:spPr bwMode="auto">
          <a:xfrm>
            <a:off x="6096000" y="0"/>
            <a:ext cx="2514600" cy="54864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4105" name="Picture 1030" descr="http://www.centromujer.es/files/2011/10/Combate-la-flacidez-a-los-50.jpg">
            <a:extLst>
              <a:ext uri="{FF2B5EF4-FFF2-40B4-BE49-F238E27FC236}">
                <a16:creationId xmlns:a16="http://schemas.microsoft.com/office/drawing/2014/main" id="{5B6766CB-4DD5-421F-8B1C-39486BA328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328988"/>
            <a:ext cx="2235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038">
            <a:extLst>
              <a:ext uri="{FF2B5EF4-FFF2-40B4-BE49-F238E27FC236}">
                <a16:creationId xmlns:a16="http://schemas.microsoft.com/office/drawing/2014/main" id="{340D420D-5288-4960-AE1A-64D65FD03334}"/>
              </a:ext>
            </a:extLst>
          </p:cNvPr>
          <p:cNvSpPr txBox="1">
            <a:spLocks noChangeArrowheads="1"/>
          </p:cNvSpPr>
          <p:nvPr/>
        </p:nvSpPr>
        <p:spPr bwMode="auto">
          <a:xfrm>
            <a:off x="871538" y="3038475"/>
            <a:ext cx="183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400">
                <a:solidFill>
                  <a:schemeClr val="bg1"/>
                </a:solidFill>
                <a:latin typeface="Verdana" panose="020B0604030504040204" pitchFamily="34" charset="0"/>
              </a:rPr>
              <a:t>Falten</a:t>
            </a:r>
          </a:p>
        </p:txBody>
      </p:sp>
      <p:sp>
        <p:nvSpPr>
          <p:cNvPr id="4107" name="Text Box 1039">
            <a:extLst>
              <a:ext uri="{FF2B5EF4-FFF2-40B4-BE49-F238E27FC236}">
                <a16:creationId xmlns:a16="http://schemas.microsoft.com/office/drawing/2014/main" id="{2F7A589E-F179-400F-8441-2E954154300D}"/>
              </a:ext>
            </a:extLst>
          </p:cNvPr>
          <p:cNvSpPr txBox="1">
            <a:spLocks noChangeArrowheads="1"/>
          </p:cNvSpPr>
          <p:nvPr/>
        </p:nvSpPr>
        <p:spPr bwMode="auto">
          <a:xfrm>
            <a:off x="3675063" y="4038600"/>
            <a:ext cx="121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400">
                <a:solidFill>
                  <a:schemeClr val="bg1"/>
                </a:solidFill>
                <a:latin typeface="Verdana" panose="020B0604030504040204" pitchFamily="34" charset="0"/>
              </a:rPr>
              <a:t>FLECKEN</a:t>
            </a:r>
          </a:p>
        </p:txBody>
      </p:sp>
      <p:sp>
        <p:nvSpPr>
          <p:cNvPr id="4108" name="Text Box 1040">
            <a:extLst>
              <a:ext uri="{FF2B5EF4-FFF2-40B4-BE49-F238E27FC236}">
                <a16:creationId xmlns:a16="http://schemas.microsoft.com/office/drawing/2014/main" id="{DC32989B-5A80-4928-BA71-6EB359320D74}"/>
              </a:ext>
            </a:extLst>
          </p:cNvPr>
          <p:cNvSpPr txBox="1">
            <a:spLocks noChangeArrowheads="1"/>
          </p:cNvSpPr>
          <p:nvPr/>
        </p:nvSpPr>
        <p:spPr bwMode="auto">
          <a:xfrm>
            <a:off x="6553200" y="49530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400">
                <a:solidFill>
                  <a:schemeClr val="bg1"/>
                </a:solidFill>
                <a:latin typeface="Verdana" panose="020B0604030504040204" pitchFamily="34" charset="0"/>
              </a:rPr>
              <a:t>SCHLAFFE HAUT</a:t>
            </a:r>
          </a:p>
        </p:txBody>
      </p:sp>
    </p:spTree>
  </p:cSld>
  <p:clrMapOvr>
    <a:masterClrMapping/>
  </p:clrMapOvr>
</p:sld>
</file>

<file path=ppt/slides/slide20.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7D0D98C-2C8E-4630-BFF5-180C6674F81B}"/>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2531" name="Picture 4" descr="http://cosmeticdiffusion.net/wp-content/uploads/2012/06/logo-sk-manhattan.jpg">
            <a:extLst>
              <a:ext uri="{FF2B5EF4-FFF2-40B4-BE49-F238E27FC236}">
                <a16:creationId xmlns:a16="http://schemas.microsoft.com/office/drawing/2014/main" id="{F07D535E-7729-4F41-BCEF-94644F6CE13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a:extLst>
              <a:ext uri="{FF2B5EF4-FFF2-40B4-BE49-F238E27FC236}">
                <a16:creationId xmlns:a16="http://schemas.microsoft.com/office/drawing/2014/main" id="{89ED609A-12D6-4F30-91BC-75C2559DF7E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1163" y="228600"/>
            <a:ext cx="53546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7">
            <a:extLst>
              <a:ext uri="{FF2B5EF4-FFF2-40B4-BE49-F238E27FC236}">
                <a16:creationId xmlns:a16="http://schemas.microsoft.com/office/drawing/2014/main" id="{6DE0315B-E493-433D-836F-68B02204325F}"/>
              </a:ext>
            </a:extLst>
          </p:cNvPr>
          <p:cNvSpPr>
            <a:spLocks noChangeArrowheads="1"/>
          </p:cNvSpPr>
          <p:nvPr/>
        </p:nvSpPr>
        <p:spPr bwMode="auto">
          <a:xfrm>
            <a:off x="457200" y="838200"/>
            <a:ext cx="4419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GB" altLang="tr-TR">
                <a:latin typeface="Arial Narrow" panose="020B0606020202030204" pitchFamily="34" charset="0"/>
              </a:rPr>
              <a:t>Das  ultimative Ziel dieser Therapien ist es, </a:t>
            </a:r>
            <a:r>
              <a:rPr lang="en-GB" altLang="tr-TR" b="1">
                <a:solidFill>
                  <a:srgbClr val="7030A0"/>
                </a:solidFill>
                <a:latin typeface="Arial Narrow" panose="020B0606020202030204" pitchFamily="34" charset="0"/>
              </a:rPr>
              <a:t>die Funktionalität von Zellen mit langsamem Stoffwechsel zu verbessern</a:t>
            </a:r>
            <a:r>
              <a:rPr lang="en-GB" altLang="tr-TR">
                <a:latin typeface="Arial Narrow" panose="020B0606020202030204" pitchFamily="34" charset="0"/>
              </a:rPr>
              <a:t>, wodurch das Gewebe an Dicke, Festigkeit und Elastizität verliert, wie dies bei reifer oder lichtgeschädigter Haut der Fall ist.</a:t>
            </a:r>
          </a:p>
        </p:txBody>
      </p:sp>
    </p:spTree>
  </p:cSld>
  <p:clrMapOvr>
    <a:masterClrMapping/>
  </p:clrMapOvr>
</p:sld>
</file>

<file path=ppt/slides/slide2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015D3B6-6CFD-40C6-9CBD-72658EB2AA5A}"/>
              </a:ext>
            </a:extLst>
          </p:cNvPr>
          <p:cNvSpPr>
            <a:spLocks noGrp="1" noChangeArrowheads="1"/>
          </p:cNvSpPr>
          <p:nvPr>
            <p:ph type="title" idx="4294967295"/>
          </p:nvPr>
        </p:nvSpPr>
        <p:spPr/>
        <p:txBody>
          <a:bodyPr anchor="ctr"/>
          <a:lstStyle/>
          <a:p>
            <a:pPr eaLnBrk="1" hangingPunct="1"/>
            <a:endParaRPr lang="en-GB" altLang="tr-TR"/>
          </a:p>
        </p:txBody>
      </p:sp>
      <p:sp>
        <p:nvSpPr>
          <p:cNvPr id="23555" name="Rectangle 3">
            <a:extLst>
              <a:ext uri="{FF2B5EF4-FFF2-40B4-BE49-F238E27FC236}">
                <a16:creationId xmlns:a16="http://schemas.microsoft.com/office/drawing/2014/main" id="{308369B5-C088-44E4-B41A-1065D7EB7313}"/>
              </a:ext>
            </a:extLst>
          </p:cNvPr>
          <p:cNvSpPr>
            <a:spLocks noGrp="1" noChangeArrowheads="1"/>
          </p:cNvSpPr>
          <p:nvPr>
            <p:ph type="body" idx="4294967295"/>
          </p:nvPr>
        </p:nvSpPr>
        <p:spPr/>
        <p:txBody>
          <a:bodyPr/>
          <a:lstStyle/>
          <a:p>
            <a:pPr eaLnBrk="1" hangingPunct="1"/>
            <a:endParaRPr lang="en-GB" altLang="tr-TR"/>
          </a:p>
        </p:txBody>
      </p:sp>
      <p:sp>
        <p:nvSpPr>
          <p:cNvPr id="23556" name="Rectangle 4">
            <a:extLst>
              <a:ext uri="{FF2B5EF4-FFF2-40B4-BE49-F238E27FC236}">
                <a16:creationId xmlns:a16="http://schemas.microsoft.com/office/drawing/2014/main" id="{DE7F8C1B-3379-4687-A6A9-847005D80774}"/>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3557" name="Picture 4" descr="http://cosmeticdiffusion.net/wp-content/uploads/2012/06/logo-sk-manhattan.jpg">
            <a:extLst>
              <a:ext uri="{FF2B5EF4-FFF2-40B4-BE49-F238E27FC236}">
                <a16:creationId xmlns:a16="http://schemas.microsoft.com/office/drawing/2014/main" id="{669B2E70-86E2-4580-BA19-D524BA8BC3F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4D2CBAB0-AA0C-4590-9756-95086A64D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90575"/>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F7D4C85-9970-4059-8B83-543A1C4D4835}"/>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4579" name="Picture 4" descr="http://cosmeticdiffusion.net/wp-content/uploads/2012/06/logo-sk-manhattan.jpg">
            <a:extLst>
              <a:ext uri="{FF2B5EF4-FFF2-40B4-BE49-F238E27FC236}">
                <a16:creationId xmlns:a16="http://schemas.microsoft.com/office/drawing/2014/main" id="{8FF4D22E-2B37-4187-90A3-30B08315F78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0" descr="http://lepoupeedechiffon.files.wordpress.com/2009/11/barbie21.jpg">
            <a:extLst>
              <a:ext uri="{FF2B5EF4-FFF2-40B4-BE49-F238E27FC236}">
                <a16:creationId xmlns:a16="http://schemas.microsoft.com/office/drawing/2014/main" id="{2F686644-F696-45B4-97C1-95968F33D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90600"/>
            <a:ext cx="4708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3">
            <a:extLst>
              <a:ext uri="{FF2B5EF4-FFF2-40B4-BE49-F238E27FC236}">
                <a16:creationId xmlns:a16="http://schemas.microsoft.com/office/drawing/2014/main" id="{C4C04A55-EA4D-48EB-8636-504F576DE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325"/>
          <a:stretch>
            <a:fillRect/>
          </a:stretch>
        </p:blipFill>
        <p:spPr bwMode="auto">
          <a:xfrm>
            <a:off x="762000" y="914400"/>
            <a:ext cx="7620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78858"/>
                                        </p:tgtEl>
                                        <p:attrNameLst>
                                          <p:attrName>style.visibility</p:attrName>
                                        </p:attrNameLst>
                                      </p:cBhvr>
                                      <p:to>
                                        <p:strVal val="visible"/>
                                      </p:to>
                                    </p:set>
                                    <p:anim calcmode="lin" valueType="num">
                                      <p:cBhvr additive="base">
                                        <p:cTn id="7" dur="500" fill="hold"/>
                                        <p:tgtEl>
                                          <p:spTgt spid="78858"/>
                                        </p:tgtEl>
                                        <p:attrNameLst>
                                          <p:attrName>ppt_x</p:attrName>
                                        </p:attrNameLst>
                                      </p:cBhvr>
                                      <p:tavLst>
                                        <p:tav tm="0">
                                          <p:val>
                                            <p:strVal val="0-#ppt_w/2"/>
                                          </p:val>
                                        </p:tav>
                                        <p:tav tm="100000">
                                          <p:val>
                                            <p:strVal val="#ppt_x"/>
                                          </p:val>
                                        </p:tav>
                                      </p:tavLst>
                                    </p:anim>
                                    <p:anim calcmode="lin" valueType="num">
                                      <p:cBhvr additive="base">
                                        <p:cTn id="8" dur="500" fill="hold"/>
                                        <p:tgtEl>
                                          <p:spTgt spid="788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8857"/>
                                        </p:tgtEl>
                                        <p:attrNameLst>
                                          <p:attrName>style.visibility</p:attrName>
                                        </p:attrNameLst>
                                      </p:cBhvr>
                                      <p:to>
                                        <p:strVal val="visible"/>
                                      </p:to>
                                    </p:set>
                                    <p:anim calcmode="lin" valueType="num">
                                      <p:cBhvr additive="base">
                                        <p:cTn id="13" dur="500" fill="hold"/>
                                        <p:tgtEl>
                                          <p:spTgt spid="78857"/>
                                        </p:tgtEl>
                                        <p:attrNameLst>
                                          <p:attrName>ppt_x</p:attrName>
                                        </p:attrNameLst>
                                      </p:cBhvr>
                                      <p:tavLst>
                                        <p:tav tm="0">
                                          <p:val>
                                            <p:strVal val="0-#ppt_w/2"/>
                                          </p:val>
                                        </p:tav>
                                        <p:tav tm="100000">
                                          <p:val>
                                            <p:strVal val="#ppt_x"/>
                                          </p:val>
                                        </p:tav>
                                      </p:tavLst>
                                    </p:anim>
                                    <p:anim calcmode="lin" valueType="num">
                                      <p:cBhvr additive="base">
                                        <p:cTn id="14" dur="500" fill="hold"/>
                                        <p:tgtEl>
                                          <p:spTgt spid="788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59E9F1C-3D24-49B8-B335-5C024709D5EE}"/>
              </a:ext>
            </a:extLst>
          </p:cNvPr>
          <p:cNvSpPr>
            <a:spLocks noGrp="1" noChangeArrowheads="1"/>
          </p:cNvSpPr>
          <p:nvPr>
            <p:ph type="title" idx="4294967295"/>
          </p:nvPr>
        </p:nvSpPr>
        <p:spPr/>
        <p:txBody>
          <a:bodyPr anchor="ctr"/>
          <a:lstStyle/>
          <a:p>
            <a:pPr eaLnBrk="1" hangingPunct="1"/>
            <a:endParaRPr lang="en-GB" altLang="tr-TR"/>
          </a:p>
        </p:txBody>
      </p:sp>
      <p:sp>
        <p:nvSpPr>
          <p:cNvPr id="25603" name="Rectangle 3">
            <a:extLst>
              <a:ext uri="{FF2B5EF4-FFF2-40B4-BE49-F238E27FC236}">
                <a16:creationId xmlns:a16="http://schemas.microsoft.com/office/drawing/2014/main" id="{CC64C22A-6C46-421A-9DF7-F69570989771}"/>
              </a:ext>
            </a:extLst>
          </p:cNvPr>
          <p:cNvSpPr>
            <a:spLocks noGrp="1" noChangeArrowheads="1"/>
          </p:cNvSpPr>
          <p:nvPr>
            <p:ph type="body" idx="4294967295"/>
          </p:nvPr>
        </p:nvSpPr>
        <p:spPr/>
        <p:txBody>
          <a:bodyPr/>
          <a:lstStyle/>
          <a:p>
            <a:pPr eaLnBrk="1" hangingPunct="1"/>
            <a:endParaRPr lang="en-GB" altLang="tr-TR"/>
          </a:p>
        </p:txBody>
      </p:sp>
      <p:sp>
        <p:nvSpPr>
          <p:cNvPr id="25604" name="Rectangle 4">
            <a:extLst>
              <a:ext uri="{FF2B5EF4-FFF2-40B4-BE49-F238E27FC236}">
                <a16:creationId xmlns:a16="http://schemas.microsoft.com/office/drawing/2014/main" id="{200BB0D7-F058-4A19-AC51-83D5A9C76391}"/>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5605" name="Picture 4" descr="http://cosmeticdiffusion.net/wp-content/uploads/2012/06/logo-sk-manhattan.jpg">
            <a:extLst>
              <a:ext uri="{FF2B5EF4-FFF2-40B4-BE49-F238E27FC236}">
                <a16:creationId xmlns:a16="http://schemas.microsoft.com/office/drawing/2014/main" id="{660C1F08-813E-4526-A171-907665E21FD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a:extLst>
              <a:ext uri="{FF2B5EF4-FFF2-40B4-BE49-F238E27FC236}">
                <a16:creationId xmlns:a16="http://schemas.microsoft.com/office/drawing/2014/main" id="{AADD9BF8-0C60-4705-B894-CCEBFC8788A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6406" b="12602"/>
          <a:stretch>
            <a:fillRect/>
          </a:stretch>
        </p:blipFill>
        <p:spPr bwMode="auto">
          <a:xfrm>
            <a:off x="0" y="742950"/>
            <a:ext cx="914400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683C099F-3F04-45E5-8E85-61321E11E0FD}"/>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6627" name="Picture 4" descr="http://cosmeticdiffusion.net/wp-content/uploads/2012/06/logo-sk-manhattan.jpg">
            <a:extLst>
              <a:ext uri="{FF2B5EF4-FFF2-40B4-BE49-F238E27FC236}">
                <a16:creationId xmlns:a16="http://schemas.microsoft.com/office/drawing/2014/main" id="{76247A7E-6D09-4D0D-BAE9-250543BAC13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a:extLst>
              <a:ext uri="{FF2B5EF4-FFF2-40B4-BE49-F238E27FC236}">
                <a16:creationId xmlns:a16="http://schemas.microsoft.com/office/drawing/2014/main" id="{177B3ED2-9BE4-41EB-BCC3-61DCF79D7E5B}"/>
              </a:ext>
            </a:extLst>
          </p:cNvPr>
          <p:cNvSpPr>
            <a:spLocks noGrp="1" noChangeArrowheads="1"/>
          </p:cNvSpPr>
          <p:nvPr>
            <p:ph type="title" idx="4294967295"/>
          </p:nvPr>
        </p:nvSpPr>
        <p:spPr/>
        <p:txBody>
          <a:bodyPr anchor="ctr"/>
          <a:lstStyle/>
          <a:p>
            <a:pPr algn="ctr" eaLnBrk="1" hangingPunct="1"/>
            <a:r>
              <a:rPr lang="es-ES" altLang="tr-TR" sz="3200">
                <a:solidFill>
                  <a:srgbClr val="4D4D4D"/>
                </a:solidFill>
                <a:latin typeface="Verdana" panose="020B0604030504040204" pitchFamily="34" charset="0"/>
              </a:rPr>
              <a:t>Verjüngungsstrategien</a:t>
            </a:r>
          </a:p>
        </p:txBody>
      </p:sp>
      <p:sp>
        <p:nvSpPr>
          <p:cNvPr id="26629" name="Rectangle 3">
            <a:extLst>
              <a:ext uri="{FF2B5EF4-FFF2-40B4-BE49-F238E27FC236}">
                <a16:creationId xmlns:a16="http://schemas.microsoft.com/office/drawing/2014/main" id="{4D223578-8455-4820-B464-CE06AE5D9FD1}"/>
              </a:ext>
            </a:extLst>
          </p:cNvPr>
          <p:cNvSpPr>
            <a:spLocks noGrp="1" noChangeArrowheads="1"/>
          </p:cNvSpPr>
          <p:nvPr>
            <p:ph type="body" idx="4294967295"/>
          </p:nvPr>
        </p:nvSpPr>
        <p:spPr>
          <a:xfrm>
            <a:off x="1255713" y="2293938"/>
            <a:ext cx="5602287" cy="3738562"/>
          </a:xfrm>
        </p:spPr>
        <p:txBody>
          <a:bodyPr/>
          <a:lstStyle/>
          <a:p>
            <a:pPr eaLnBrk="1" hangingPunct="1">
              <a:lnSpc>
                <a:spcPct val="80000"/>
              </a:lnSpc>
              <a:buFont typeface="Wingdings" panose="05000000000000000000" pitchFamily="2" charset="2"/>
              <a:buNone/>
            </a:pPr>
            <a:r>
              <a:rPr lang="en-GB" altLang="tr-TR" sz="2000">
                <a:solidFill>
                  <a:srgbClr val="4D4D4D"/>
                </a:solidFill>
                <a:latin typeface="Verdana" panose="020B0604030504040204" pitchFamily="34" charset="0"/>
              </a:rPr>
              <a:t>	Telomerase </a:t>
            </a:r>
          </a:p>
          <a:p>
            <a:pPr eaLnBrk="1" hangingPunct="1">
              <a:buFont typeface="Wingdings" panose="05000000000000000000" pitchFamily="2" charset="2"/>
              <a:buNone/>
            </a:pPr>
            <a:r>
              <a:rPr lang="en-GB" altLang="tr-TR" sz="1600">
                <a:solidFill>
                  <a:srgbClr val="4D4D4D"/>
                </a:solidFill>
                <a:latin typeface="Verdana" panose="020B0604030504040204" pitchFamily="34" charset="0"/>
              </a:rPr>
              <a:t>	Dies gibt das chronologische Alter (Zell-ID) an.  </a:t>
            </a:r>
          </a:p>
          <a:p>
            <a:pPr eaLnBrk="1" hangingPunct="1">
              <a:lnSpc>
                <a:spcPct val="80000"/>
              </a:lnSpc>
              <a:buFont typeface="Wingdings" panose="05000000000000000000" pitchFamily="2" charset="2"/>
              <a:buNone/>
            </a:pPr>
            <a:endParaRPr lang="en-GB" altLang="tr-TR" sz="1800">
              <a:solidFill>
                <a:srgbClr val="4D4D4D"/>
              </a:solidFill>
              <a:latin typeface="Verdana" panose="020B0604030504040204" pitchFamily="34" charset="0"/>
            </a:endParaRPr>
          </a:p>
          <a:p>
            <a:pPr eaLnBrk="1" hangingPunct="1">
              <a:lnSpc>
                <a:spcPct val="80000"/>
              </a:lnSpc>
              <a:buFont typeface="Wingdings" panose="05000000000000000000" pitchFamily="2" charset="2"/>
              <a:buNone/>
            </a:pPr>
            <a:r>
              <a:rPr lang="en-GB" altLang="tr-TR" sz="2000">
                <a:solidFill>
                  <a:srgbClr val="4D4D4D"/>
                </a:solidFill>
                <a:latin typeface="Verdana" panose="020B0604030504040204" pitchFamily="34" charset="0"/>
              </a:rPr>
              <a:t>	Stammzellen </a:t>
            </a:r>
          </a:p>
          <a:p>
            <a:pPr eaLnBrk="1" hangingPunct="1">
              <a:buFont typeface="Wingdings" panose="05000000000000000000" pitchFamily="2" charset="2"/>
              <a:buNone/>
            </a:pPr>
            <a:r>
              <a:rPr lang="en-GB" altLang="tr-TR" sz="1600">
                <a:solidFill>
                  <a:srgbClr val="4D4D4D"/>
                </a:solidFill>
                <a:latin typeface="Verdana" panose="020B0604030504040204" pitchFamily="34" charset="0"/>
              </a:rPr>
              <a:t>	Sie fördern die Produktion, das Wachstum und die Aktivität epidermaler Stammzellen.</a:t>
            </a:r>
          </a:p>
          <a:p>
            <a:pPr eaLnBrk="1" hangingPunct="1">
              <a:buFont typeface="Wingdings" panose="05000000000000000000" pitchFamily="2" charset="2"/>
              <a:buNone/>
            </a:pPr>
            <a:r>
              <a:rPr lang="en-GB" altLang="tr-TR" sz="1600">
                <a:solidFill>
                  <a:srgbClr val="4D4D4D"/>
                </a:solidFill>
                <a:latin typeface="Verdana" panose="020B0604030504040204" pitchFamily="34" charset="0"/>
              </a:rPr>
              <a:t> 	</a:t>
            </a:r>
          </a:p>
          <a:p>
            <a:pPr eaLnBrk="1" hangingPunct="1">
              <a:lnSpc>
                <a:spcPct val="80000"/>
              </a:lnSpc>
              <a:buFont typeface="Wingdings" panose="05000000000000000000" pitchFamily="2" charset="2"/>
              <a:buNone/>
            </a:pPr>
            <a:r>
              <a:rPr lang="en-GB" altLang="tr-TR" sz="2000">
                <a:solidFill>
                  <a:srgbClr val="4D4D4D"/>
                </a:solidFill>
                <a:latin typeface="Verdana" panose="020B0604030504040204" pitchFamily="34" charset="0"/>
              </a:rPr>
              <a:t> 	Anti-Seneszenz-Marker-Therapien:</a:t>
            </a:r>
          </a:p>
          <a:p>
            <a:pPr eaLnBrk="1" hangingPunct="1">
              <a:buFont typeface="Wingdings" panose="05000000000000000000" pitchFamily="2" charset="2"/>
              <a:buNone/>
            </a:pPr>
            <a:r>
              <a:rPr lang="en-GB" altLang="tr-TR" sz="1600">
                <a:solidFill>
                  <a:srgbClr val="4D4D4D"/>
                </a:solidFill>
                <a:latin typeface="Verdana" panose="020B0604030504040204" pitchFamily="34" charset="0"/>
              </a:rPr>
              <a:t>	Sie reduzieren den Progerin-Spiegel, der auf eine vorzeitige Alterung der Zelle hinweist. </a:t>
            </a:r>
          </a:p>
          <a:p>
            <a:pPr eaLnBrk="1" hangingPunct="1">
              <a:buFont typeface="Wingdings" panose="05000000000000000000" pitchFamily="2" charset="2"/>
              <a:buNone/>
            </a:pPr>
            <a:r>
              <a:rPr lang="en-GB" altLang="tr-TR" sz="1600">
                <a:solidFill>
                  <a:srgbClr val="4D4D4D"/>
                </a:solidFill>
                <a:latin typeface="Verdana" panose="020B0604030504040204" pitchFamily="34" charset="0"/>
              </a:rPr>
              <a:t>	Sie verlängern nicht die Lebenserwartung, sondern erhöhen die Lebensqualität.</a:t>
            </a:r>
          </a:p>
        </p:txBody>
      </p:sp>
      <p:pic>
        <p:nvPicPr>
          <p:cNvPr id="26630" name="Picture 6" descr="http://www.subrayado.com.uy/Resources/UPLOADS/IMAGES/DETAIL/TelomerosTelomerasa@20110801114527.jpg">
            <a:extLst>
              <a:ext uri="{FF2B5EF4-FFF2-40B4-BE49-F238E27FC236}">
                <a16:creationId xmlns:a16="http://schemas.microsoft.com/office/drawing/2014/main" id="{9F07D640-BC49-497A-9BD6-63E1AA63599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7092"/>
          <a:stretch>
            <a:fillRect/>
          </a:stretch>
        </p:blipFill>
        <p:spPr bwMode="auto">
          <a:xfrm>
            <a:off x="7086600" y="1295400"/>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a:extLst>
              <a:ext uri="{FF2B5EF4-FFF2-40B4-BE49-F238E27FC236}">
                <a16:creationId xmlns:a16="http://schemas.microsoft.com/office/drawing/2014/main" id="{005F5B9E-9A12-4DFB-8382-EAD7ACE6DA4E}"/>
              </a:ext>
            </a:extLst>
          </p:cNvPr>
          <p:cNvSpPr>
            <a:spLocks noChangeArrowheads="1"/>
          </p:cNvSpPr>
          <p:nvPr/>
        </p:nvSpPr>
        <p:spPr bwMode="auto">
          <a:xfrm>
            <a:off x="-46038" y="-22225"/>
            <a:ext cx="184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 altLang="tr-TR" sz="2400">
              <a:latin typeface="Times New Roman" panose="02020603050405020304" pitchFamily="18" charset="0"/>
            </a:endParaRPr>
          </a:p>
          <a:p>
            <a:pPr lvl="1"/>
            <a:endParaRPr lang="es-ES" altLang="tr-TR" sz="2400">
              <a:latin typeface="Times New Roman" panose="02020603050405020304" pitchFamily="18" charset="0"/>
            </a:endParaRPr>
          </a:p>
        </p:txBody>
      </p:sp>
      <p:sp>
        <p:nvSpPr>
          <p:cNvPr id="26632" name="Rectangle 8">
            <a:extLst>
              <a:ext uri="{FF2B5EF4-FFF2-40B4-BE49-F238E27FC236}">
                <a16:creationId xmlns:a16="http://schemas.microsoft.com/office/drawing/2014/main" id="{374F5346-22BC-44CD-BFDC-88D02B56CA01}"/>
              </a:ext>
            </a:extLst>
          </p:cNvPr>
          <p:cNvSpPr>
            <a:spLocks noChangeArrowheads="1"/>
          </p:cNvSpPr>
          <p:nvPr/>
        </p:nvSpPr>
        <p:spPr bwMode="auto">
          <a:xfrm>
            <a:off x="-46038" y="-22225"/>
            <a:ext cx="184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rabicPeriod"/>
            </a:pPr>
            <a:endParaRPr lang="es-ES" altLang="tr-TR" sz="2400">
              <a:solidFill>
                <a:srgbClr val="CC0000"/>
              </a:solidFill>
              <a:latin typeface="Times New Roman" panose="02020603050405020304" pitchFamily="18" charset="0"/>
            </a:endParaRPr>
          </a:p>
          <a:p>
            <a:pPr lvl="1"/>
            <a:endParaRPr lang="es-ES" altLang="tr-TR" sz="2400">
              <a:latin typeface="Times New Roman" panose="02020603050405020304" pitchFamily="18" charset="0"/>
            </a:endParaRPr>
          </a:p>
        </p:txBody>
      </p:sp>
      <p:sp>
        <p:nvSpPr>
          <p:cNvPr id="26633" name="Rectangle 9">
            <a:extLst>
              <a:ext uri="{FF2B5EF4-FFF2-40B4-BE49-F238E27FC236}">
                <a16:creationId xmlns:a16="http://schemas.microsoft.com/office/drawing/2014/main" id="{4A299B2B-790F-4C21-A329-84D53BD89A25}"/>
              </a:ext>
            </a:extLst>
          </p:cNvPr>
          <p:cNvSpPr>
            <a:spLocks noChangeArrowheads="1"/>
          </p:cNvSpPr>
          <p:nvPr/>
        </p:nvSpPr>
        <p:spPr bwMode="auto">
          <a:xfrm>
            <a:off x="7218363" y="2468563"/>
            <a:ext cx="16795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66654" rIns="-71415" bIns="-66654">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26634" name="Rectangle 13">
            <a:extLst>
              <a:ext uri="{FF2B5EF4-FFF2-40B4-BE49-F238E27FC236}">
                <a16:creationId xmlns:a16="http://schemas.microsoft.com/office/drawing/2014/main" id="{B08FCADB-1BAD-46B1-8826-E903B7530E74}"/>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Char char="•"/>
            </a:pPr>
            <a:endParaRPr lang="es-ES" altLang="tr-TR" sz="2400">
              <a:solidFill>
                <a:srgbClr val="CC0000"/>
              </a:solidFill>
              <a:latin typeface="Times New Roman" panose="02020603050405020304" pitchFamily="18" charset="0"/>
            </a:endParaRPr>
          </a:p>
          <a:p>
            <a:endParaRPr lang="es-ES" altLang="tr-TR" sz="2400">
              <a:latin typeface="Times New Roman" panose="02020603050405020304" pitchFamily="18" charset="0"/>
            </a:endParaRPr>
          </a:p>
        </p:txBody>
      </p:sp>
      <p:sp>
        <p:nvSpPr>
          <p:cNvPr id="26635" name="Rectangle 14">
            <a:extLst>
              <a:ext uri="{FF2B5EF4-FFF2-40B4-BE49-F238E27FC236}">
                <a16:creationId xmlns:a16="http://schemas.microsoft.com/office/drawing/2014/main" id="{A5BAB54E-A894-4365-9348-96DA4C49A41C}"/>
              </a:ext>
            </a:extLst>
          </p:cNvPr>
          <p:cNvSpPr>
            <a:spLocks noChangeArrowheads="1"/>
          </p:cNvSpPr>
          <p:nvPr/>
        </p:nvSpPr>
        <p:spPr bwMode="auto">
          <a:xfrm>
            <a:off x="46038" y="0"/>
            <a:ext cx="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761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rabicPeriod"/>
            </a:pPr>
            <a:endParaRPr lang="es-ES" altLang="tr-TR" sz="2400">
              <a:latin typeface="Times New Roman" panose="02020603050405020304" pitchFamily="18" charset="0"/>
            </a:endParaRPr>
          </a:p>
          <a:p>
            <a:endParaRPr lang="es-ES" altLang="tr-TR" sz="2400">
              <a:latin typeface="Times New Roman" panose="02020603050405020304" pitchFamily="18" charset="0"/>
            </a:endParaRPr>
          </a:p>
        </p:txBody>
      </p:sp>
      <p:sp>
        <p:nvSpPr>
          <p:cNvPr id="26636" name="Rectangle 15">
            <a:extLst>
              <a:ext uri="{FF2B5EF4-FFF2-40B4-BE49-F238E27FC236}">
                <a16:creationId xmlns:a16="http://schemas.microsoft.com/office/drawing/2014/main" id="{A066CE41-9C01-431A-B267-C8584FC4A047}"/>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 altLang="tr-TR" sz="2400">
              <a:latin typeface="Times New Roman" panose="02020603050405020304" pitchFamily="18" charset="0"/>
            </a:endParaRPr>
          </a:p>
          <a:p>
            <a:endParaRPr lang="es-ES" altLang="tr-TR" sz="2400">
              <a:latin typeface="Times New Roman" panose="02020603050405020304" pitchFamily="18" charset="0"/>
            </a:endParaRPr>
          </a:p>
        </p:txBody>
      </p:sp>
      <p:pic>
        <p:nvPicPr>
          <p:cNvPr id="26637" name="Picture 16" descr="http://www.sobrecelulasmadre.com/wp-content/uploads/2010/03/celulas-marzo.jpg">
            <a:extLst>
              <a:ext uri="{FF2B5EF4-FFF2-40B4-BE49-F238E27FC236}">
                <a16:creationId xmlns:a16="http://schemas.microsoft.com/office/drawing/2014/main" id="{70EBEFAD-9EBC-42A6-9AA7-340BAED99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962400"/>
            <a:ext cx="18288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C96AB9A-39CE-4F14-9DD2-C7E64CCC7167}"/>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27651" name="Picture 4" descr="http://cosmeticdiffusion.net/wp-content/uploads/2012/06/logo-sk-manhattan.jpg">
            <a:extLst>
              <a:ext uri="{FF2B5EF4-FFF2-40B4-BE49-F238E27FC236}">
                <a16:creationId xmlns:a16="http://schemas.microsoft.com/office/drawing/2014/main" id="{B20923B4-E81E-4996-9D82-BB1A3BD1CF1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8">
            <a:extLst>
              <a:ext uri="{FF2B5EF4-FFF2-40B4-BE49-F238E27FC236}">
                <a16:creationId xmlns:a16="http://schemas.microsoft.com/office/drawing/2014/main" id="{84A91326-9E85-4DAC-9F17-04BFAC8E1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542" b="13542"/>
          <a:stretch>
            <a:fillRect/>
          </a:stretch>
        </p:blipFill>
        <p:spPr bwMode="auto">
          <a:xfrm>
            <a:off x="0" y="6858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a:extLst>
              <a:ext uri="{FF2B5EF4-FFF2-40B4-BE49-F238E27FC236}">
                <a16:creationId xmlns:a16="http://schemas.microsoft.com/office/drawing/2014/main" id="{D41E8880-D8B6-4306-8776-9EE529B8D0F4}"/>
              </a:ext>
            </a:extLst>
          </p:cNvPr>
          <p:cNvSpPr/>
          <p:nvPr/>
        </p:nvSpPr>
        <p:spPr bwMode="auto">
          <a:xfrm>
            <a:off x="295600" y="1158780"/>
            <a:ext cx="621277" cy="4439384"/>
          </a:xfrm>
          <a:prstGeom prst="round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vert="vert270" rIns="108000" bIns="72000" anchor="ctr"/>
          <a:lstStyle/>
          <a:p>
            <a:pPr algn="ctr">
              <a:defRPr/>
            </a:pPr>
            <a:r>
              <a:rPr lang="es-ES" b="1" dirty="0">
                <a:solidFill>
                  <a:schemeClr val="bg1"/>
                </a:solidFill>
              </a:rPr>
              <a:t>ALLE ALTERSGRUPPEN</a:t>
            </a:r>
          </a:p>
        </p:txBody>
      </p:sp>
    </p:spTree>
  </p:cSld>
  <p:clrMapOvr>
    <a:masterClrMapping/>
  </p:clrMapOvr>
</p:sld>
</file>

<file path=ppt/slides/slide26.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7C69F18A-8EAD-460F-BCFF-FEC8D3BB7BB3}"/>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28675" name="Rectangle 6">
            <a:extLst>
              <a:ext uri="{FF2B5EF4-FFF2-40B4-BE49-F238E27FC236}">
                <a16:creationId xmlns:a16="http://schemas.microsoft.com/office/drawing/2014/main" id="{AE0EF070-CCD8-4E4D-A357-56B865DB3D52}"/>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28676" name="Picture 2" descr="http://guiadeherbolarios.com/wp-content/themes/directorypress/thumbs/envejecer.jpg">
            <a:extLst>
              <a:ext uri="{FF2B5EF4-FFF2-40B4-BE49-F238E27FC236}">
                <a16:creationId xmlns:a16="http://schemas.microsoft.com/office/drawing/2014/main" id="{AB87877D-9725-4703-92CB-A929FBF18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848600" cy="63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ttp://cosmeticdiffusion.net/wp-content/uploads/2012/06/logo-sk-manhattan.jpg">
            <a:extLst>
              <a:ext uri="{FF2B5EF4-FFF2-40B4-BE49-F238E27FC236}">
                <a16:creationId xmlns:a16="http://schemas.microsoft.com/office/drawing/2014/main" id="{84DAA8AE-8F3B-4619-8DF3-CA519DE7F5C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a:extLst>
              <a:ext uri="{FF2B5EF4-FFF2-40B4-BE49-F238E27FC236}">
                <a16:creationId xmlns:a16="http://schemas.microsoft.com/office/drawing/2014/main" id="{CBD66156-9E4F-465C-9230-1EAEE6151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4" t="9375" r="3751" b="3125"/>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a:extLst>
              <a:ext uri="{FF2B5EF4-FFF2-40B4-BE49-F238E27FC236}">
                <a16:creationId xmlns:a16="http://schemas.microsoft.com/office/drawing/2014/main" id="{7E8BFD70-8BB4-4F92-A0E4-3CD24918D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83" t="16962"/>
          <a:stretch>
            <a:fillRect/>
          </a:stretch>
        </p:blipFill>
        <p:spPr bwMode="auto">
          <a:xfrm>
            <a:off x="5562600" y="3657600"/>
            <a:ext cx="35814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a:extLst>
              <a:ext uri="{FF2B5EF4-FFF2-40B4-BE49-F238E27FC236}">
                <a16:creationId xmlns:a16="http://schemas.microsoft.com/office/drawing/2014/main" id="{5A512200-3A55-484A-9CD6-A4CBDE4CB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431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id="{2AE324FB-1B78-4F73-BF9E-43666AEF01B1}"/>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0723" name="Rectangle 1027">
            <a:extLst>
              <a:ext uri="{FF2B5EF4-FFF2-40B4-BE49-F238E27FC236}">
                <a16:creationId xmlns:a16="http://schemas.microsoft.com/office/drawing/2014/main" id="{24B15CAA-4912-4600-B933-6B8C94C7784D}"/>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0724" name="Picture 4" descr="http://cosmeticdiffusion.net/wp-content/uploads/2012/06/logo-sk-manhattan.jpg">
            <a:extLst>
              <a:ext uri="{FF2B5EF4-FFF2-40B4-BE49-F238E27FC236}">
                <a16:creationId xmlns:a16="http://schemas.microsoft.com/office/drawing/2014/main" id="{9B1CB1B1-11F8-4CCE-944F-CDE0099A59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a:extLst>
              <a:ext uri="{FF2B5EF4-FFF2-40B4-BE49-F238E27FC236}">
                <a16:creationId xmlns:a16="http://schemas.microsoft.com/office/drawing/2014/main" id="{3899F805-FF66-4B7E-BB27-66BAD4EACEC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533400"/>
            <a:ext cx="2667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32">
            <a:extLst>
              <a:ext uri="{FF2B5EF4-FFF2-40B4-BE49-F238E27FC236}">
                <a16:creationId xmlns:a16="http://schemas.microsoft.com/office/drawing/2014/main" id="{0B3130D1-2329-480F-B757-B61442C02DC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268288"/>
            <a:ext cx="20574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7" name="2 Marcador de contenido">
            <a:extLst>
              <a:ext uri="{FF2B5EF4-FFF2-40B4-BE49-F238E27FC236}">
                <a16:creationId xmlns:a16="http://schemas.microsoft.com/office/drawing/2014/main" id="{C7AEDD5C-8EAD-4E99-A604-9A969B200A23}"/>
              </a:ext>
            </a:extLst>
          </p:cNvPr>
          <p:cNvSpPr txBox="1">
            <a:spLocks/>
          </p:cNvSpPr>
          <p:nvPr/>
        </p:nvSpPr>
        <p:spPr bwMode="auto">
          <a:xfrm>
            <a:off x="827088" y="2514600"/>
            <a:ext cx="741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Font typeface="Arial" panose="020B0604020202020204" pitchFamily="34" charset="0"/>
              <a:buNone/>
            </a:pPr>
            <a:r>
              <a:rPr lang="en-GB" altLang="tr-TR" b="1">
                <a:solidFill>
                  <a:srgbClr val="7030A0"/>
                </a:solidFill>
                <a:latin typeface="Arial Narrow" panose="020B0606020202030204" pitchFamily="34" charset="0"/>
              </a:rPr>
              <a:t>[ProGEN-in] </a:t>
            </a:r>
            <a:r>
              <a:rPr lang="en-GB" altLang="tr-TR">
                <a:latin typeface="Arial Narrow" panose="020B0606020202030204" pitchFamily="34" charset="0"/>
              </a:rPr>
              <a:t>ist eine exklusive Technologie</a:t>
            </a:r>
            <a:r>
              <a:rPr lang="en-GB" altLang="tr-TR">
                <a:latin typeface="Arial Narrow" panose="020B0606020202030204" pitchFamily="34" charset="0"/>
              </a:rPr>
              <a:t>, die </a:t>
            </a:r>
            <a:r>
              <a:rPr lang="en-GB" altLang="tr-TR">
                <a:latin typeface="Arial Narrow" panose="020B0606020202030204" pitchFamily="34" charset="0"/>
              </a:rPr>
              <a:t>von </a:t>
            </a:r>
            <a:r>
              <a:rPr lang="en-GB" altLang="tr-TR" b="1">
                <a:latin typeface="Arial Narrow" panose="020B0606020202030204" pitchFamily="34" charset="0"/>
              </a:rPr>
              <a:t>SKEYNDOR</a:t>
            </a:r>
            <a:r>
              <a:rPr lang="en-GB" altLang="tr-TR" b="1" baseline="30000">
                <a:latin typeface="Arial Narrow" panose="020B0606020202030204" pitchFamily="34" charset="0"/>
              </a:rPr>
              <a:t>®</a:t>
            </a:r>
            <a:r>
              <a:rPr lang="en-GB" altLang="tr-TR">
                <a:latin typeface="Arial Narrow" panose="020B0606020202030204" pitchFamily="34" charset="0"/>
              </a:rPr>
              <a:t> auf der Grundlage von </a:t>
            </a:r>
            <a:r>
              <a:rPr lang="en-GB" altLang="tr-TR" b="1">
                <a:solidFill>
                  <a:srgbClr val="7030A0"/>
                </a:solidFill>
                <a:latin typeface="Arial Narrow" panose="020B0606020202030204" pitchFamily="34" charset="0"/>
              </a:rPr>
              <a:t>Anti-Seneszenz-Markern </a:t>
            </a:r>
            <a:r>
              <a:rPr lang="en-GB" altLang="tr-TR">
                <a:latin typeface="Arial Narrow" panose="020B0606020202030204" pitchFamily="34" charset="0"/>
              </a:rPr>
              <a:t>entwickelt wurde</a:t>
            </a:r>
            <a:r>
              <a:rPr lang="en-GB" altLang="tr-TR">
                <a:solidFill>
                  <a:srgbClr val="898989"/>
                </a:solidFill>
                <a:latin typeface="Arial Narrow" panose="020B0606020202030204" pitchFamily="34" charset="0"/>
              </a:rPr>
              <a:t>.</a:t>
            </a:r>
          </a:p>
          <a:p>
            <a:pPr algn="ctr" eaLnBrk="1" hangingPunct="1">
              <a:spcBef>
                <a:spcPct val="20000"/>
              </a:spcBef>
              <a:buFont typeface="Arial" panose="020B0604020202020204" pitchFamily="34" charset="0"/>
              <a:buNone/>
            </a:pPr>
            <a:endParaRPr lang="en-GB" altLang="tr-TR" sz="1000">
              <a:latin typeface="Arial Narrow" panose="020B0606020202030204" pitchFamily="34" charset="0"/>
            </a:endParaRPr>
          </a:p>
          <a:p>
            <a:pPr algn="ctr" eaLnBrk="1" hangingPunct="1">
              <a:spcBef>
                <a:spcPct val="20000"/>
              </a:spcBef>
              <a:buFont typeface="Arial" panose="020B0604020202020204" pitchFamily="34" charset="0"/>
              <a:buNone/>
            </a:pPr>
            <a:r>
              <a:rPr lang="en-GB" altLang="tr-TR">
                <a:latin typeface="Arial Narrow" panose="020B0606020202030204" pitchFamily="34" charset="0"/>
              </a:rPr>
              <a:t>Eine </a:t>
            </a:r>
            <a:r>
              <a:rPr lang="en-GB" altLang="tr-TR" b="1">
                <a:solidFill>
                  <a:srgbClr val="7030A0"/>
                </a:solidFill>
                <a:latin typeface="Arial Narrow" panose="020B0606020202030204" pitchFamily="34" charset="0"/>
              </a:rPr>
              <a:t>globale Anti-Aging-Strategie</a:t>
            </a:r>
            <a:r>
              <a:rPr lang="en-GB" altLang="tr-TR">
                <a:latin typeface="Arial Narrow" panose="020B0606020202030204" pitchFamily="34" charset="0"/>
              </a:rPr>
              <a:t>, die einen </a:t>
            </a:r>
            <a:r>
              <a:rPr lang="en-GB" altLang="tr-TR" b="1" i="1">
                <a:solidFill>
                  <a:srgbClr val="7030A0"/>
                </a:solidFill>
                <a:latin typeface="Arial Narrow" panose="020B0606020202030204" pitchFamily="34" charset="0"/>
              </a:rPr>
              <a:t>neu definierenden </a:t>
            </a:r>
            <a:r>
              <a:rPr lang="en-GB" altLang="tr-TR" b="1">
                <a:solidFill>
                  <a:srgbClr val="7030A0"/>
                </a:solidFill>
                <a:latin typeface="Arial Narrow" panose="020B0606020202030204" pitchFamily="34" charset="0"/>
              </a:rPr>
              <a:t>Effekt </a:t>
            </a:r>
            <a:r>
              <a:rPr lang="en-GB" altLang="tr-TR" b="1" i="1">
                <a:solidFill>
                  <a:srgbClr val="7030A0"/>
                </a:solidFill>
                <a:latin typeface="Arial Narrow" panose="020B0606020202030204" pitchFamily="34" charset="0"/>
              </a:rPr>
              <a:t>für das Gesicht</a:t>
            </a:r>
            <a:r>
              <a:rPr lang="en-GB" altLang="tr-TR">
                <a:latin typeface="Arial Narrow" panose="020B0606020202030204" pitchFamily="34" charset="0"/>
              </a:rPr>
              <a:t> erzielt</a:t>
            </a:r>
            <a:r>
              <a:rPr lang="en-GB" altLang="tr-TR">
                <a:latin typeface="Arial Narrow" panose="020B0606020202030204" pitchFamily="34" charset="0"/>
              </a:rPr>
              <a:t>, indem sie </a:t>
            </a:r>
            <a:r>
              <a:rPr lang="en-GB" altLang="tr-TR" b="1">
                <a:solidFill>
                  <a:srgbClr val="7030A0"/>
                </a:solidFill>
                <a:latin typeface="Arial Narrow" panose="020B0606020202030204" pitchFamily="34" charset="0"/>
              </a:rPr>
              <a:t> die Kieferpartie wieder voller erscheinen lässt und das submentale Fett bei reifer Haut reduziert</a:t>
            </a:r>
            <a:r>
              <a:rPr lang="en-GB" altLang="tr-TR">
                <a:solidFill>
                  <a:srgbClr val="898989"/>
                </a:solidFill>
                <a:latin typeface="Arial Narrow" panose="020B0606020202030204" pitchFamily="34" charset="0"/>
              </a:rPr>
              <a:t>.</a:t>
            </a:r>
          </a:p>
          <a:p>
            <a:pPr algn="ctr" eaLnBrk="1" hangingPunct="1">
              <a:spcBef>
                <a:spcPct val="20000"/>
              </a:spcBef>
              <a:buFont typeface="Arial" panose="020B0604020202020204" pitchFamily="34" charset="0"/>
              <a:buNone/>
            </a:pPr>
            <a:endParaRPr lang="en-GB" altLang="tr-TR" sz="1000">
              <a:latin typeface="Arial Narrow" panose="020B0606020202030204" pitchFamily="34" charset="0"/>
            </a:endParaRPr>
          </a:p>
          <a:p>
            <a:pPr algn="ctr" eaLnBrk="1" hangingPunct="1">
              <a:spcBef>
                <a:spcPct val="20000"/>
              </a:spcBef>
              <a:buFont typeface="Arial" panose="020B0604020202020204" pitchFamily="34" charset="0"/>
              <a:buNone/>
            </a:pPr>
            <a:r>
              <a:rPr lang="en-GB" altLang="tr-TR">
                <a:latin typeface="Arial Narrow" panose="020B0606020202030204" pitchFamily="34" charset="0"/>
              </a:rPr>
              <a:t>Ihr Seneszenz-Ziel ist </a:t>
            </a:r>
            <a:r>
              <a:rPr lang="en-GB" altLang="tr-TR" b="1">
                <a:solidFill>
                  <a:srgbClr val="7030A0"/>
                </a:solidFill>
                <a:latin typeface="Arial Narrow" panose="020B0606020202030204" pitchFamily="34" charset="0"/>
              </a:rPr>
              <a:t>Progerin</a:t>
            </a:r>
            <a:r>
              <a:rPr lang="en-GB" altLang="tr-TR">
                <a:latin typeface="Arial Narrow" panose="020B0606020202030204" pitchFamily="34" charset="0"/>
              </a:rPr>
              <a:t>, ein zellulärer Alterungsmarker, der </a:t>
            </a:r>
          </a:p>
          <a:p>
            <a:pPr algn="ctr" eaLnBrk="1" hangingPunct="1">
              <a:spcBef>
                <a:spcPct val="20000"/>
              </a:spcBef>
              <a:buFont typeface="Arial" panose="020B0604020202020204" pitchFamily="34" charset="0"/>
              <a:buNone/>
            </a:pPr>
            <a:r>
              <a:rPr lang="en-GB" altLang="tr-TR">
                <a:latin typeface="Arial Narrow" panose="020B0606020202030204" pitchFamily="34" charset="0"/>
              </a:rPr>
              <a:t>das biologische Alter der Zellen anzeigt. </a:t>
            </a:r>
          </a:p>
          <a:p>
            <a:pPr algn="ctr" eaLnBrk="1" hangingPunct="1">
              <a:spcBef>
                <a:spcPct val="20000"/>
              </a:spcBef>
              <a:buFont typeface="Arial" panose="020B0604020202020204" pitchFamily="34" charset="0"/>
              <a:buNone/>
            </a:pPr>
            <a:endParaRPr lang="en-GB" altLang="tr-TR" sz="1000">
              <a:latin typeface="Arial Narrow" panose="020B0606020202030204" pitchFamily="34" charset="0"/>
            </a:endParaRPr>
          </a:p>
        </p:txBody>
      </p:sp>
    </p:spTree>
  </p:cSld>
  <p:clrMapOvr>
    <a:masterClrMapping/>
  </p:clrMapOvr>
</p:sld>
</file>

<file path=ppt/slides/slide2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4">
            <a:extLst>
              <a:ext uri="{FF2B5EF4-FFF2-40B4-BE49-F238E27FC236}">
                <a16:creationId xmlns:a16="http://schemas.microsoft.com/office/drawing/2014/main" id="{ECE2A786-10F3-457A-937F-BC7AC6F0F387}"/>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1747" name="Rectangle 15">
            <a:extLst>
              <a:ext uri="{FF2B5EF4-FFF2-40B4-BE49-F238E27FC236}">
                <a16:creationId xmlns:a16="http://schemas.microsoft.com/office/drawing/2014/main" id="{3A9AFC08-DE82-405D-BD49-64B23EB8BE59}"/>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1748" name="Picture 4" descr="http://cosmeticdiffusion.net/wp-content/uploads/2012/06/logo-sk-manhattan.jpg">
            <a:extLst>
              <a:ext uri="{FF2B5EF4-FFF2-40B4-BE49-F238E27FC236}">
                <a16:creationId xmlns:a16="http://schemas.microsoft.com/office/drawing/2014/main" id="{6B375EA0-8CB5-494B-B50E-24B9497FF6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2 Marcador de contenido">
            <a:extLst>
              <a:ext uri="{FF2B5EF4-FFF2-40B4-BE49-F238E27FC236}">
                <a16:creationId xmlns:a16="http://schemas.microsoft.com/office/drawing/2014/main" id="{02F7E998-7192-48F6-8D4A-0DA534CC012A}"/>
              </a:ext>
            </a:extLst>
          </p:cNvPr>
          <p:cNvSpPr txBox="1">
            <a:spLocks/>
          </p:cNvSpPr>
          <p:nvPr/>
        </p:nvSpPr>
        <p:spPr bwMode="auto">
          <a:xfrm>
            <a:off x="1731963" y="1524000"/>
            <a:ext cx="61928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GB" altLang="tr-TR" sz="1600">
                <a:latin typeface="Arial Narrow" panose="020B0606020202030204" pitchFamily="34" charset="0"/>
              </a:rPr>
              <a:t>DIE </a:t>
            </a:r>
            <a:r>
              <a:rPr lang="en-GB" altLang="tr-TR" sz="1600" b="1">
                <a:solidFill>
                  <a:srgbClr val="666699"/>
                </a:solidFill>
                <a:latin typeface="Arial Narrow" panose="020B0606020202030204" pitchFamily="34" charset="0"/>
              </a:rPr>
              <a:t>[PROGEN-IN]</a:t>
            </a:r>
            <a:r>
              <a:rPr lang="en-GB" altLang="tr-TR" sz="1600">
                <a:latin typeface="Arial Narrow" panose="020B0606020202030204" pitchFamily="34" charset="0"/>
              </a:rPr>
              <a:t>-TECHNOLOGIE BASIERT AUF DER WIRKUNG VON DREI SPEZIFISCHEN WIRKSTOFFEN:</a:t>
            </a:r>
          </a:p>
          <a:p>
            <a:pPr eaLnBrk="1" hangingPunct="1">
              <a:spcBef>
                <a:spcPct val="20000"/>
              </a:spcBef>
              <a:buFont typeface="Arial" panose="020B0604020202020204" pitchFamily="34" charset="0"/>
              <a:buNone/>
            </a:pPr>
            <a:endParaRPr lang="en-GB" altLang="tr-TR" sz="1600">
              <a:solidFill>
                <a:srgbClr val="898989"/>
              </a:solidFill>
              <a:latin typeface="Arial Narrow" panose="020B0606020202030204" pitchFamily="34" charset="0"/>
            </a:endParaRPr>
          </a:p>
          <a:p>
            <a:pPr lvl="1" eaLnBrk="1" hangingPunct="1">
              <a:spcBef>
                <a:spcPct val="20000"/>
              </a:spcBef>
              <a:buFont typeface="Arial" panose="020B0604020202020204" pitchFamily="34" charset="0"/>
              <a:buNone/>
            </a:pPr>
            <a:r>
              <a:rPr lang="en-GB" altLang="tr-TR" sz="1600" b="1">
                <a:solidFill>
                  <a:srgbClr val="666699"/>
                </a:solidFill>
                <a:latin typeface="Arial Narrow" panose="020B0606020202030204" pitchFamily="34" charset="0"/>
              </a:rPr>
              <a:t>- Ein biomimetisches Peptid</a:t>
            </a:r>
            <a:r>
              <a:rPr lang="en-GB" altLang="tr-TR" sz="1600">
                <a:latin typeface="Arial Narrow" panose="020B0606020202030204" pitchFamily="34" charset="0"/>
              </a:rPr>
              <a:t>,</a:t>
            </a:r>
            <a:r>
              <a:rPr lang="en-GB" altLang="tr-TR" sz="1600" b="1">
                <a:solidFill>
                  <a:srgbClr val="666699"/>
                </a:solidFill>
                <a:latin typeface="Arial Narrow" panose="020B0606020202030204" pitchFamily="34" charset="0"/>
              </a:rPr>
              <a:t> das aus Elafin gewonnen wird</a:t>
            </a:r>
            <a:r>
              <a:rPr lang="en-GB" altLang="tr-TR" sz="1600">
                <a:latin typeface="Arial Narrow" panose="020B0606020202030204" pitchFamily="34" charset="0"/>
              </a:rPr>
              <a:t>, Gewinner des Innovation Zone Best Ingredient Award 2012 bei der In-cosmetics® in Barcelona 2012. Es handelt sich um einen Enzymhemmer mit Anti-Progerin- und Anti-Elastase-Wirkung, der schlaffes Gewebe in reifer Haut bekämpft. </a:t>
            </a:r>
          </a:p>
          <a:p>
            <a:pPr lvl="1" eaLnBrk="1" hangingPunct="1">
              <a:spcBef>
                <a:spcPct val="20000"/>
              </a:spcBef>
              <a:buFont typeface="Arial" panose="020B0604020202020204" pitchFamily="34" charset="0"/>
              <a:buNone/>
            </a:pPr>
            <a:endParaRPr lang="en-GB" altLang="tr-TR" sz="1600">
              <a:latin typeface="Arial Narrow" panose="020B0606020202030204" pitchFamily="34" charset="0"/>
            </a:endParaRPr>
          </a:p>
          <a:p>
            <a:pPr lvl="1" eaLnBrk="1" hangingPunct="1">
              <a:spcBef>
                <a:spcPct val="20000"/>
              </a:spcBef>
              <a:buFont typeface="Arial" panose="020B0604020202020204" pitchFamily="34" charset="0"/>
              <a:buNone/>
            </a:pPr>
            <a:r>
              <a:rPr lang="en-GB" altLang="tr-TR" sz="1600" b="1" i="1">
                <a:solidFill>
                  <a:srgbClr val="666699"/>
                </a:solidFill>
                <a:latin typeface="Arial Narrow" panose="020B0606020202030204" pitchFamily="34" charset="0"/>
              </a:rPr>
              <a:t>-Menyanthes </a:t>
            </a:r>
            <a:r>
              <a:rPr lang="en-GB" altLang="tr-TR" sz="1600" b="1">
                <a:solidFill>
                  <a:srgbClr val="666699"/>
                </a:solidFill>
                <a:latin typeface="Arial Narrow" panose="020B0606020202030204" pitchFamily="34" charset="0"/>
              </a:rPr>
              <a:t>trifoliata-Extrakt</a:t>
            </a:r>
            <a:r>
              <a:rPr lang="en-GB" altLang="tr-TR" sz="1600">
                <a:latin typeface="Arial Narrow" panose="020B0606020202030204" pitchFamily="34" charset="0"/>
              </a:rPr>
              <a:t>, ein starkes Antioxidans der nächsten Generation, das den Vitamin-C-Gehalt der Zellen schützt, einen essentiellen Cofaktor für die Verbesserung der Qualität und Quantität des Kollagens in der Haut.</a:t>
            </a:r>
          </a:p>
          <a:p>
            <a:pPr lvl="1" eaLnBrk="1" hangingPunct="1">
              <a:spcBef>
                <a:spcPct val="20000"/>
              </a:spcBef>
              <a:buFont typeface="Arial" panose="020B0604020202020204" pitchFamily="34" charset="0"/>
              <a:buNone/>
            </a:pPr>
            <a:endParaRPr lang="en-GB" altLang="tr-TR" sz="1600">
              <a:solidFill>
                <a:srgbClr val="666699"/>
              </a:solidFill>
              <a:latin typeface="Arial Narrow" panose="020B0606020202030204" pitchFamily="34" charset="0"/>
            </a:endParaRPr>
          </a:p>
          <a:p>
            <a:pPr lvl="1" eaLnBrk="1" hangingPunct="1">
              <a:spcBef>
                <a:spcPct val="20000"/>
              </a:spcBef>
              <a:buFont typeface="Arial" panose="020B0604020202020204" pitchFamily="34" charset="0"/>
              <a:buNone/>
            </a:pPr>
            <a:r>
              <a:rPr lang="en-GB" altLang="tr-TR" sz="1600" b="1">
                <a:solidFill>
                  <a:srgbClr val="666699"/>
                </a:solidFill>
                <a:latin typeface="Arial Narrow" panose="020B0606020202030204" pitchFamily="34" charset="0"/>
              </a:rPr>
              <a:t>- α-Glucane und </a:t>
            </a:r>
            <a:r>
              <a:rPr lang="en-GB" altLang="tr-TR" sz="1600" b="1">
                <a:solidFill>
                  <a:srgbClr val="666699"/>
                </a:solidFill>
                <a:latin typeface="Arial Narrow" panose="020B0606020202030204" pitchFamily="34" charset="0"/>
              </a:rPr>
              <a:t>Rhamnogalacturonan aus</a:t>
            </a:r>
            <a:r>
              <a:rPr lang="en-GB" altLang="tr-TR" sz="1600" b="1">
                <a:solidFill>
                  <a:srgbClr val="666699"/>
                </a:solidFill>
                <a:latin typeface="Arial Narrow" panose="020B0606020202030204" pitchFamily="34" charset="0"/>
              </a:rPr>
              <a:t> schwarzem Pfeffer (</a:t>
            </a:r>
            <a:r>
              <a:rPr lang="en-GB" altLang="tr-TR" sz="1600" b="1" i="1">
                <a:solidFill>
                  <a:srgbClr val="666699"/>
                </a:solidFill>
                <a:latin typeface="Arial Narrow" panose="020B0606020202030204" pitchFamily="34" charset="0"/>
              </a:rPr>
              <a:t>Piper </a:t>
            </a:r>
            <a:r>
              <a:rPr lang="en-GB" altLang="tr-TR" sz="1600" b="1">
                <a:solidFill>
                  <a:srgbClr val="666699"/>
                </a:solidFill>
                <a:latin typeface="Arial Narrow" panose="020B0606020202030204" pitchFamily="34" charset="0"/>
              </a:rPr>
              <a:t>nigrum)</a:t>
            </a:r>
            <a:r>
              <a:rPr lang="en-GB" altLang="tr-TR" sz="1600" i="1">
                <a:solidFill>
                  <a:srgbClr val="666699"/>
                </a:solidFill>
                <a:latin typeface="Arial Narrow" panose="020B0606020202030204" pitchFamily="34" charset="0"/>
              </a:rPr>
              <a:t>. </a:t>
            </a:r>
            <a:r>
              <a:rPr lang="en-GB" altLang="tr-TR" sz="1600">
                <a:latin typeface="Arial Narrow" panose="020B0606020202030204" pitchFamily="34" charset="0"/>
              </a:rPr>
              <a:t>Diese Moleküle wirken auf die tiefe Dermis (</a:t>
            </a:r>
            <a:r>
              <a:rPr lang="en-GB" altLang="tr-TR" sz="1600" i="1">
                <a:latin typeface="Arial Narrow" panose="020B0606020202030204" pitchFamily="34" charset="0"/>
              </a:rPr>
              <a:t>retikuläre Dermis) </a:t>
            </a:r>
            <a:r>
              <a:rPr lang="en-GB" altLang="tr-TR" sz="1600">
                <a:latin typeface="Arial Narrow" panose="020B0606020202030204" pitchFamily="34" charset="0"/>
              </a:rPr>
              <a:t>und verbessern die mechanischen Eigenschaften (Stützfunktion) der Haut, insbesondere bei vorzeitig lichtgeschädigter Haut.</a:t>
            </a:r>
          </a:p>
          <a:p>
            <a:pPr lvl="1" eaLnBrk="1" hangingPunct="1">
              <a:spcBef>
                <a:spcPct val="20000"/>
              </a:spcBef>
              <a:buFont typeface="Arial" panose="020B0604020202020204" pitchFamily="34" charset="0"/>
              <a:buNone/>
            </a:pPr>
            <a:endParaRPr lang="en-GB" altLang="tr-TR" sz="1200">
              <a:solidFill>
                <a:srgbClr val="898989"/>
              </a:solidFill>
              <a:latin typeface="Arial Narrow" panose="020B0606020202030204" pitchFamily="34" charset="0"/>
            </a:endParaRPr>
          </a:p>
        </p:txBody>
      </p:sp>
      <p:pic>
        <p:nvPicPr>
          <p:cNvPr id="10" name="Picture 2">
            <a:extLst>
              <a:ext uri="{FF2B5EF4-FFF2-40B4-BE49-F238E27FC236}">
                <a16:creationId xmlns:a16="http://schemas.microsoft.com/office/drawing/2014/main" id="{FAAEE966-A7D7-4086-A9A7-8EC2DA60D161}"/>
              </a:ext>
            </a:extLst>
          </p:cNvPr>
          <p:cNvPicPr>
            <a:picLocks noChangeAspect="1" noChangeArrowheads="1"/>
          </p:cNvPicPr>
          <p:nvPr/>
        </p:nvPicPr>
        <p:blipFill>
          <a:blip r:embed="rId4" cstate="print"/>
          <a:srcRect l="60163" t="38876" r="30238" b="45766"/>
          <a:stretch>
            <a:fillRect/>
          </a:stretch>
        </p:blipFill>
        <p:spPr bwMode="auto">
          <a:xfrm>
            <a:off x="1085322" y="2521174"/>
            <a:ext cx="1006210" cy="1006209"/>
          </a:xfrm>
          <a:prstGeom prst="ellipse">
            <a:avLst/>
          </a:prstGeom>
          <a:ln>
            <a:noFill/>
          </a:ln>
          <a:effectLst>
            <a:softEdge rad="112500"/>
          </a:effectLst>
        </p:spPr>
      </p:pic>
      <p:pic>
        <p:nvPicPr>
          <p:cNvPr id="11" name="Picture 2">
            <a:extLst>
              <a:ext uri="{FF2B5EF4-FFF2-40B4-BE49-F238E27FC236}">
                <a16:creationId xmlns:a16="http://schemas.microsoft.com/office/drawing/2014/main" id="{FD24DF6F-A842-44F4-B901-6F2E1E4E2BB5}"/>
              </a:ext>
            </a:extLst>
          </p:cNvPr>
          <p:cNvPicPr>
            <a:picLocks noChangeAspect="1" noChangeArrowheads="1"/>
          </p:cNvPicPr>
          <p:nvPr/>
        </p:nvPicPr>
        <p:blipFill>
          <a:blip r:embed="rId4" cstate="print"/>
          <a:srcRect l="60163" t="54122" r="30238" b="32439"/>
          <a:stretch>
            <a:fillRect/>
          </a:stretch>
        </p:blipFill>
        <p:spPr bwMode="auto">
          <a:xfrm>
            <a:off x="1111547" y="3740056"/>
            <a:ext cx="1015193" cy="888294"/>
          </a:xfrm>
          <a:prstGeom prst="ellipse">
            <a:avLst/>
          </a:prstGeom>
          <a:ln>
            <a:noFill/>
          </a:ln>
          <a:effectLst>
            <a:softEdge rad="112500"/>
          </a:effectLst>
        </p:spPr>
      </p:pic>
      <p:pic>
        <p:nvPicPr>
          <p:cNvPr id="12" name="Picture 2">
            <a:extLst>
              <a:ext uri="{FF2B5EF4-FFF2-40B4-BE49-F238E27FC236}">
                <a16:creationId xmlns:a16="http://schemas.microsoft.com/office/drawing/2014/main" id="{0E2EE71A-6382-4EF4-97BC-7103E5EDCFF5}"/>
              </a:ext>
            </a:extLst>
          </p:cNvPr>
          <p:cNvPicPr>
            <a:picLocks noChangeAspect="1" noChangeArrowheads="1"/>
          </p:cNvPicPr>
          <p:nvPr/>
        </p:nvPicPr>
        <p:blipFill>
          <a:blip r:embed="rId4" cstate="print"/>
          <a:srcRect l="60163" t="69369" r="30238" b="16232"/>
          <a:stretch>
            <a:fillRect/>
          </a:stretch>
        </p:blipFill>
        <p:spPr bwMode="auto">
          <a:xfrm>
            <a:off x="1085323" y="4923903"/>
            <a:ext cx="997825" cy="935460"/>
          </a:xfrm>
          <a:prstGeom prst="ellipse">
            <a:avLst/>
          </a:prstGeom>
          <a:ln>
            <a:noFill/>
          </a:ln>
          <a:effectLst>
            <a:softEdge rad="112500"/>
          </a:effectLst>
        </p:spPr>
      </p:pic>
      <p:sp>
        <p:nvSpPr>
          <p:cNvPr id="31753" name="Text Box 13">
            <a:extLst>
              <a:ext uri="{FF2B5EF4-FFF2-40B4-BE49-F238E27FC236}">
                <a16:creationId xmlns:a16="http://schemas.microsoft.com/office/drawing/2014/main" id="{911F8323-076E-41AD-944E-272C69750466}"/>
              </a:ext>
            </a:extLst>
          </p:cNvPr>
          <p:cNvSpPr txBox="1">
            <a:spLocks noChangeArrowheads="1"/>
          </p:cNvSpPr>
          <p:nvPr/>
        </p:nvSpPr>
        <p:spPr bwMode="auto">
          <a:xfrm>
            <a:off x="838200" y="609600"/>
            <a:ext cx="1951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400" b="1">
                <a:solidFill>
                  <a:srgbClr val="666699"/>
                </a:solidFill>
                <a:latin typeface="Arial Narrow" panose="020B0606020202030204" pitchFamily="34" charset="0"/>
              </a:rPr>
              <a:t>[ProGEN-in]</a:t>
            </a:r>
          </a:p>
          <a:p>
            <a:pPr eaLnBrk="1" hangingPunct="1"/>
            <a:r>
              <a:rPr lang="es-ES" altLang="tr-TR" sz="2400" b="1">
                <a:solidFill>
                  <a:srgbClr val="666699"/>
                </a:solidFill>
                <a:latin typeface="Arial Narrow" panose="020B0606020202030204" pitchFamily="34" charset="0"/>
              </a:rPr>
              <a:t>TECHNOLOGIE</a:t>
            </a:r>
          </a:p>
        </p:txBody>
      </p:sp>
    </p:spTree>
  </p:cSld>
  <p:clrMapOvr>
    <a:masterClrMapping/>
  </p:clrMapOvr>
</p:sld>
</file>

<file path=ppt/slides/slide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AACF8C8-6C91-450C-8EAB-20B6F81069B8}"/>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5123" name="Picture 4" descr="http://cosmeticdiffusion.net/wp-content/uploads/2012/06/logo-sk-manhattan.jpg">
            <a:extLst>
              <a:ext uri="{FF2B5EF4-FFF2-40B4-BE49-F238E27FC236}">
                <a16:creationId xmlns:a16="http://schemas.microsoft.com/office/drawing/2014/main" id="{1BBB9E7D-A45E-40BD-9BDB-AA4C06D4C25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a:extLst>
              <a:ext uri="{FF2B5EF4-FFF2-40B4-BE49-F238E27FC236}">
                <a16:creationId xmlns:a16="http://schemas.microsoft.com/office/drawing/2014/main" id="{2420939B-D93F-4952-8EEC-9B46EF241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4403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56BC089-7692-4AA7-8686-48C3C114DFDB}"/>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2771" name="Rectangle 3">
            <a:extLst>
              <a:ext uri="{FF2B5EF4-FFF2-40B4-BE49-F238E27FC236}">
                <a16:creationId xmlns:a16="http://schemas.microsoft.com/office/drawing/2014/main" id="{5B5F234C-0159-4B2E-ACB0-F1CEEA517D71}"/>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2772" name="Picture 4" descr="http://cosmeticdiffusion.net/wp-content/uploads/2012/06/logo-sk-manhattan.jpg">
            <a:extLst>
              <a:ext uri="{FF2B5EF4-FFF2-40B4-BE49-F238E27FC236}">
                <a16:creationId xmlns:a16="http://schemas.microsoft.com/office/drawing/2014/main" id="{19964643-A83F-4835-B687-A94EDCEBC54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2 Marcador de contenido">
            <a:extLst>
              <a:ext uri="{FF2B5EF4-FFF2-40B4-BE49-F238E27FC236}">
                <a16:creationId xmlns:a16="http://schemas.microsoft.com/office/drawing/2014/main" id="{7279573B-1F18-4347-BE25-0F6285DA7CA0}"/>
              </a:ext>
            </a:extLst>
          </p:cNvPr>
          <p:cNvSpPr txBox="1">
            <a:spLocks/>
          </p:cNvSpPr>
          <p:nvPr/>
        </p:nvSpPr>
        <p:spPr bwMode="auto">
          <a:xfrm>
            <a:off x="304800" y="8382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algn="ctr" eaLnBrk="1" hangingPunct="1">
              <a:spcBef>
                <a:spcPct val="20000"/>
              </a:spcBef>
              <a:buFont typeface="Arial" panose="020B0604020202020204" pitchFamily="34" charset="0"/>
              <a:buNone/>
            </a:pPr>
            <a:r>
              <a:rPr lang="es-ES" altLang="tr-TR" sz="2400" b="1">
                <a:solidFill>
                  <a:srgbClr val="666699"/>
                </a:solidFill>
                <a:latin typeface="Arial Narrow" panose="020B0606020202030204" pitchFamily="34" charset="0"/>
              </a:rPr>
              <a:t>Biomimetisches Peptid, abgeleitet von Elafin</a:t>
            </a:r>
          </a:p>
          <a:p>
            <a:pPr lvl="1" algn="ctr" eaLnBrk="1" hangingPunct="1">
              <a:spcBef>
                <a:spcPct val="20000"/>
              </a:spcBef>
              <a:buFont typeface="Arial" panose="020B0604020202020204" pitchFamily="34" charset="0"/>
              <a:buNone/>
            </a:pPr>
            <a:r>
              <a:rPr lang="es-ES" altLang="tr-TR" sz="2400" b="1">
                <a:solidFill>
                  <a:srgbClr val="4D4D4D"/>
                </a:solidFill>
                <a:latin typeface="Arial Narrow" panose="020B0606020202030204" pitchFamily="34" charset="0"/>
              </a:rPr>
              <a:t>ANTI-SCHLAFFHEITSEFFEKT</a:t>
            </a:r>
          </a:p>
        </p:txBody>
      </p:sp>
      <p:pic>
        <p:nvPicPr>
          <p:cNvPr id="32774" name="Picture 12" descr="http://consultoranatura.ar.tripod.com/nuestr15.gif">
            <a:extLst>
              <a:ext uri="{FF2B5EF4-FFF2-40B4-BE49-F238E27FC236}">
                <a16:creationId xmlns:a16="http://schemas.microsoft.com/office/drawing/2014/main" id="{67EBCB8A-DA34-4B00-A79A-F8443F565EEC}"/>
              </a:ext>
            </a:extLst>
          </p:cNvPr>
          <p:cNvPicPr>
            <a:picLocks noChangeAspect="1" noChangeArrowheads="1"/>
          </p:cNvPicPr>
          <p:nvPr/>
        </p:nvPicPr>
        <p:blipFill>
          <a:blip r:embed="rId4">
            <a:clrChange>
              <a:clrFrom>
                <a:srgbClr val="F8F8FC"/>
              </a:clrFrom>
              <a:clrTo>
                <a:srgbClr val="F8F8FC">
                  <a:alpha val="0"/>
                </a:srgbClr>
              </a:clrTo>
            </a:clrChange>
            <a:extLst>
              <a:ext uri="{28A0092B-C50C-407E-A947-70E740481C1C}">
                <a14:useLocalDpi xmlns:a14="http://schemas.microsoft.com/office/drawing/2010/main" val="0"/>
              </a:ext>
            </a:extLst>
          </a:blip>
          <a:srcRect/>
          <a:stretch>
            <a:fillRect/>
          </a:stretch>
        </p:blipFill>
        <p:spPr bwMode="auto">
          <a:xfrm>
            <a:off x="304800" y="2133600"/>
            <a:ext cx="70104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2 Marcador de contenido">
            <a:extLst>
              <a:ext uri="{FF2B5EF4-FFF2-40B4-BE49-F238E27FC236}">
                <a16:creationId xmlns:a16="http://schemas.microsoft.com/office/drawing/2014/main" id="{A623E2D0-E572-4850-9D1B-97D3FF68DF19}"/>
              </a:ext>
            </a:extLst>
          </p:cNvPr>
          <p:cNvSpPr txBox="1">
            <a:spLocks/>
          </p:cNvSpPr>
          <p:nvPr/>
        </p:nvSpPr>
        <p:spPr bwMode="auto">
          <a:xfrm>
            <a:off x="3276600" y="2057400"/>
            <a:ext cx="510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20000"/>
              </a:spcBef>
              <a:buFont typeface="Arial" panose="020B0604020202020204" pitchFamily="34" charset="0"/>
              <a:buNone/>
            </a:pPr>
            <a:r>
              <a:rPr lang="es-ES" altLang="tr-TR">
                <a:latin typeface="Arial Narrow" panose="020B0606020202030204" pitchFamily="34" charset="0"/>
              </a:rPr>
              <a:t>	- </a:t>
            </a:r>
            <a:r>
              <a:rPr lang="en-GB" altLang="tr-TR">
                <a:latin typeface="Arial Narrow" panose="020B0606020202030204" pitchFamily="34" charset="0"/>
              </a:rPr>
              <a:t>Hemmt die Progerin-Synthese</a:t>
            </a:r>
          </a:p>
          <a:p>
            <a:pPr lvl="1" eaLnBrk="1" hangingPunct="1">
              <a:spcBef>
                <a:spcPct val="20000"/>
              </a:spcBef>
              <a:buFont typeface="Arial" panose="020B0604020202020204" pitchFamily="34" charset="0"/>
              <a:buNone/>
            </a:pPr>
            <a:r>
              <a:rPr lang="en-GB" altLang="tr-TR">
                <a:latin typeface="Arial Narrow" panose="020B0606020202030204" pitchFamily="34" charset="0"/>
              </a:rPr>
              <a:t>	- Hemmt die Aktivität von Elastase</a:t>
            </a:r>
          </a:p>
          <a:p>
            <a:pPr lvl="1" eaLnBrk="1" hangingPunct="1">
              <a:spcBef>
                <a:spcPct val="20000"/>
              </a:spcBef>
              <a:buFont typeface="Arial" panose="020B0604020202020204" pitchFamily="34" charset="0"/>
              <a:buNone/>
            </a:pPr>
            <a:r>
              <a:rPr lang="en-GB" altLang="tr-TR">
                <a:latin typeface="Arial Narrow" panose="020B0606020202030204" pitchFamily="34" charset="0"/>
              </a:rPr>
              <a:t>	- Reguliert den Zusammenhalt der Epidermis</a:t>
            </a:r>
          </a:p>
          <a:p>
            <a:pPr lvl="1" eaLnBrk="1" hangingPunct="1">
              <a:spcBef>
                <a:spcPct val="20000"/>
              </a:spcBef>
              <a:buFont typeface="Arial" panose="020B0604020202020204" pitchFamily="34" charset="0"/>
              <a:buNone/>
            </a:pPr>
            <a:r>
              <a:rPr lang="en-GB" altLang="tr-TR">
                <a:latin typeface="Arial Narrow" panose="020B0606020202030204" pitchFamily="34" charset="0"/>
              </a:rPr>
              <a:t>	- Erhöht die Kontraktilität der Fibroblasten </a:t>
            </a:r>
          </a:p>
        </p:txBody>
      </p:sp>
    </p:spTree>
  </p:cSld>
  <p:clrMapOvr>
    <a:masterClrMapping/>
  </p:clrMapOvr>
</p:sld>
</file>

<file path=ppt/slides/slide3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A0DA92A-5D69-492C-9F36-331172966108}"/>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3795" name="Rectangle 3">
            <a:extLst>
              <a:ext uri="{FF2B5EF4-FFF2-40B4-BE49-F238E27FC236}">
                <a16:creationId xmlns:a16="http://schemas.microsoft.com/office/drawing/2014/main" id="{FF63A663-860F-4D48-AB2F-745AFD125E67}"/>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3796" name="Picture 4" descr="http://cosmeticdiffusion.net/wp-content/uploads/2012/06/logo-sk-manhattan.jpg">
            <a:extLst>
              <a:ext uri="{FF2B5EF4-FFF2-40B4-BE49-F238E27FC236}">
                <a16:creationId xmlns:a16="http://schemas.microsoft.com/office/drawing/2014/main" id="{66F5A197-CA4A-4C01-8FDF-D811EA0A79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169EB118-B5D4-4E8F-8D56-08A91FD7D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60" r="43443" b="17642"/>
          <a:stretch>
            <a:fillRect/>
          </a:stretch>
        </p:blipFill>
        <p:spPr bwMode="auto">
          <a:xfrm>
            <a:off x="381000" y="1600200"/>
            <a:ext cx="50292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1 Título">
            <a:extLst>
              <a:ext uri="{FF2B5EF4-FFF2-40B4-BE49-F238E27FC236}">
                <a16:creationId xmlns:a16="http://schemas.microsoft.com/office/drawing/2014/main" id="{62770D5D-9533-41DB-B8F6-1F9C5F95A965}"/>
              </a:ext>
            </a:extLst>
          </p:cNvPr>
          <p:cNvSpPr txBox="1">
            <a:spLocks/>
          </p:cNvSpPr>
          <p:nvPr/>
        </p:nvSpPr>
        <p:spPr bwMode="auto">
          <a:xfrm>
            <a:off x="468313" y="661988"/>
            <a:ext cx="82073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2000">
                <a:latin typeface="Arial Narrow" panose="020B0606020202030204" pitchFamily="34" charset="0"/>
              </a:rPr>
              <a:t>Nach 28 Tagen tritt eine signifikante Zunahme der </a:t>
            </a:r>
          </a:p>
          <a:p>
            <a:pPr algn="ctr" eaLnBrk="1" hangingPunct="1"/>
            <a:r>
              <a:rPr lang="en-GB" altLang="tr-TR" sz="2400" b="1">
                <a:solidFill>
                  <a:srgbClr val="7030A0"/>
                </a:solidFill>
                <a:latin typeface="Arial Narrow" panose="020B0606020202030204" pitchFamily="34" charset="0"/>
              </a:rPr>
              <a:t>der Festigkeit, Elastizität und Viskoelastizität der </a:t>
            </a:r>
            <a:r>
              <a:rPr lang="en-GB" altLang="tr-TR" sz="2000" b="1">
                <a:solidFill>
                  <a:srgbClr val="7030A0"/>
                </a:solidFill>
                <a:latin typeface="Arial Narrow" panose="020B0606020202030204" pitchFamily="34" charset="0"/>
              </a:rPr>
              <a:t>Haut </a:t>
            </a:r>
          </a:p>
        </p:txBody>
      </p:sp>
      <p:sp>
        <p:nvSpPr>
          <p:cNvPr id="33799" name="2 Marcador de contenido">
            <a:extLst>
              <a:ext uri="{FF2B5EF4-FFF2-40B4-BE49-F238E27FC236}">
                <a16:creationId xmlns:a16="http://schemas.microsoft.com/office/drawing/2014/main" id="{5DC43E0D-7948-470B-B234-0782890C35BF}"/>
              </a:ext>
            </a:extLst>
          </p:cNvPr>
          <p:cNvSpPr txBox="1">
            <a:spLocks/>
          </p:cNvSpPr>
          <p:nvPr/>
        </p:nvSpPr>
        <p:spPr bwMode="auto">
          <a:xfrm>
            <a:off x="381000" y="5638800"/>
            <a:ext cx="83042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GB" altLang="tr-TR">
                <a:solidFill>
                  <a:srgbClr val="7030A0"/>
                </a:solidFill>
                <a:latin typeface="Verdana" panose="020B0604030504040204" pitchFamily="34" charset="0"/>
              </a:rPr>
              <a:t>Klinische Studie zu Straffheit und Elastizität der Haut.</a:t>
            </a:r>
          </a:p>
          <a:p>
            <a:pPr lvl="1" eaLnBrk="1" hangingPunct="1">
              <a:spcBef>
                <a:spcPct val="20000"/>
              </a:spcBef>
              <a:buFont typeface="Arial" panose="020B0604020202020204" pitchFamily="34" charset="0"/>
              <a:buNone/>
            </a:pPr>
            <a:endParaRPr lang="en-GB" altLang="tr-TR">
              <a:solidFill>
                <a:srgbClr val="7030A0"/>
              </a:solidFill>
              <a:latin typeface="Verdana" panose="020B0604030504040204" pitchFamily="34" charset="0"/>
            </a:endParaRPr>
          </a:p>
        </p:txBody>
      </p:sp>
      <p:sp>
        <p:nvSpPr>
          <p:cNvPr id="33800" name="Text Box 13">
            <a:extLst>
              <a:ext uri="{FF2B5EF4-FFF2-40B4-BE49-F238E27FC236}">
                <a16:creationId xmlns:a16="http://schemas.microsoft.com/office/drawing/2014/main" id="{41FBF473-89C7-4C39-82A6-95E8B3AC7B09}"/>
              </a:ext>
            </a:extLst>
          </p:cNvPr>
          <p:cNvSpPr txBox="1">
            <a:spLocks noChangeArrowheads="1"/>
          </p:cNvSpPr>
          <p:nvPr/>
        </p:nvSpPr>
        <p:spPr bwMode="auto">
          <a:xfrm>
            <a:off x="1666875" y="4191000"/>
            <a:ext cx="86677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000">
                <a:solidFill>
                  <a:srgbClr val="4D4D4D"/>
                </a:solidFill>
                <a:latin typeface="Verdana" panose="020B0604030504040204" pitchFamily="34" charset="0"/>
              </a:rPr>
              <a:t>FESTIGKEIT</a:t>
            </a:r>
          </a:p>
        </p:txBody>
      </p:sp>
      <p:sp>
        <p:nvSpPr>
          <p:cNvPr id="33801" name="Text Box 14">
            <a:extLst>
              <a:ext uri="{FF2B5EF4-FFF2-40B4-BE49-F238E27FC236}">
                <a16:creationId xmlns:a16="http://schemas.microsoft.com/office/drawing/2014/main" id="{89E15200-0D4D-48F2-AB20-C8E784DE5DE2}"/>
              </a:ext>
            </a:extLst>
          </p:cNvPr>
          <p:cNvSpPr txBox="1">
            <a:spLocks noChangeArrowheads="1"/>
          </p:cNvSpPr>
          <p:nvPr/>
        </p:nvSpPr>
        <p:spPr bwMode="auto">
          <a:xfrm>
            <a:off x="3657600" y="4191000"/>
            <a:ext cx="13684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000">
                <a:solidFill>
                  <a:srgbClr val="4D4D4D"/>
                </a:solidFill>
                <a:latin typeface="Verdana" panose="020B0604030504040204" pitchFamily="34" charset="0"/>
              </a:rPr>
              <a:t>VISKOELASTIZITÄT</a:t>
            </a:r>
          </a:p>
        </p:txBody>
      </p:sp>
      <p:sp>
        <p:nvSpPr>
          <p:cNvPr id="33802" name="Text Box 15">
            <a:extLst>
              <a:ext uri="{FF2B5EF4-FFF2-40B4-BE49-F238E27FC236}">
                <a16:creationId xmlns:a16="http://schemas.microsoft.com/office/drawing/2014/main" id="{7D6987E3-4BB4-4E0E-A750-A4261F42CB19}"/>
              </a:ext>
            </a:extLst>
          </p:cNvPr>
          <p:cNvSpPr txBox="1">
            <a:spLocks noChangeArrowheads="1"/>
          </p:cNvSpPr>
          <p:nvPr/>
        </p:nvSpPr>
        <p:spPr bwMode="auto">
          <a:xfrm>
            <a:off x="2514600" y="4191000"/>
            <a:ext cx="950913"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000">
                <a:solidFill>
                  <a:srgbClr val="4D4D4D"/>
                </a:solidFill>
                <a:latin typeface="Verdana" panose="020B0604030504040204" pitchFamily="34" charset="0"/>
              </a:rPr>
              <a:t>ELASTIZITÄT</a:t>
            </a:r>
          </a:p>
        </p:txBody>
      </p:sp>
      <p:sp>
        <p:nvSpPr>
          <p:cNvPr id="33803" name="Text Box 16">
            <a:extLst>
              <a:ext uri="{FF2B5EF4-FFF2-40B4-BE49-F238E27FC236}">
                <a16:creationId xmlns:a16="http://schemas.microsoft.com/office/drawing/2014/main" id="{211749C9-2303-4877-8E19-B5359DBDB8F7}"/>
              </a:ext>
            </a:extLst>
          </p:cNvPr>
          <p:cNvSpPr txBox="1">
            <a:spLocks noChangeArrowheads="1"/>
          </p:cNvSpPr>
          <p:nvPr/>
        </p:nvSpPr>
        <p:spPr bwMode="auto">
          <a:xfrm>
            <a:off x="5456238" y="2870200"/>
            <a:ext cx="2894012" cy="1079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600">
                <a:solidFill>
                  <a:srgbClr val="4D4D4D"/>
                </a:solidFill>
                <a:latin typeface="Verdana" panose="020B0604030504040204" pitchFamily="34" charset="0"/>
              </a:rPr>
              <a:t>Zunahme:</a:t>
            </a:r>
          </a:p>
          <a:p>
            <a:pPr eaLnBrk="1" hangingPunct="1"/>
            <a:r>
              <a:rPr lang="en-GB" altLang="tr-TR" sz="1600">
                <a:solidFill>
                  <a:srgbClr val="4D4D4D"/>
                </a:solidFill>
                <a:latin typeface="Verdana" panose="020B0604030504040204" pitchFamily="34" charset="0"/>
              </a:rPr>
              <a:t>93 % bei der Hautelastizität</a:t>
            </a:r>
          </a:p>
          <a:p>
            <a:pPr eaLnBrk="1" hangingPunct="1"/>
            <a:r>
              <a:rPr lang="en-GB" altLang="tr-TR" sz="1600">
                <a:solidFill>
                  <a:srgbClr val="4D4D4D"/>
                </a:solidFill>
                <a:latin typeface="Verdana" panose="020B0604030504040204" pitchFamily="34" charset="0"/>
              </a:rPr>
              <a:t>82 % bei der Hautfestigkeit</a:t>
            </a:r>
          </a:p>
          <a:p>
            <a:pPr eaLnBrk="1" hangingPunct="1"/>
            <a:r>
              <a:rPr lang="en-GB" altLang="tr-TR" sz="1600">
                <a:solidFill>
                  <a:srgbClr val="4D4D4D"/>
                </a:solidFill>
                <a:latin typeface="Verdana" panose="020B0604030504040204" pitchFamily="34" charset="0"/>
              </a:rPr>
              <a:t>42 % bei der Hautviskoelastizität</a:t>
            </a:r>
          </a:p>
        </p:txBody>
      </p:sp>
      <p:sp>
        <p:nvSpPr>
          <p:cNvPr id="33804" name="Rectangle 17">
            <a:extLst>
              <a:ext uri="{FF2B5EF4-FFF2-40B4-BE49-F238E27FC236}">
                <a16:creationId xmlns:a16="http://schemas.microsoft.com/office/drawing/2014/main" id="{A4EC349E-81FD-41D1-82E0-5126B7BB08DC}"/>
              </a:ext>
            </a:extLst>
          </p:cNvPr>
          <p:cNvSpPr>
            <a:spLocks noChangeArrowheads="1"/>
          </p:cNvSpPr>
          <p:nvPr/>
        </p:nvSpPr>
        <p:spPr bwMode="auto">
          <a:xfrm>
            <a:off x="2133600" y="4951413"/>
            <a:ext cx="123666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b="1">
                <a:solidFill>
                  <a:srgbClr val="FF3399"/>
                </a:solidFill>
                <a:latin typeface="Arial Narrow" panose="020B0606020202030204" pitchFamily="34" charset="0"/>
              </a:rPr>
              <a:t>ProGEN-in  </a:t>
            </a:r>
          </a:p>
        </p:txBody>
      </p:sp>
    </p:spTree>
  </p:cSld>
  <p:clrMapOvr>
    <a:masterClrMapping/>
  </p:clrMapOvr>
</p:sld>
</file>

<file path=ppt/slides/slide3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1975744-AEC8-48C0-B76C-EFE85E25DD3A}"/>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4819" name="Rectangle 3">
            <a:extLst>
              <a:ext uri="{FF2B5EF4-FFF2-40B4-BE49-F238E27FC236}">
                <a16:creationId xmlns:a16="http://schemas.microsoft.com/office/drawing/2014/main" id="{64A2099D-39B4-4A1F-B003-70EDEA10C477}"/>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4820" name="Picture 4" descr="http://cosmeticdiffusion.net/wp-content/uploads/2012/06/logo-sk-manhattan.jpg">
            <a:extLst>
              <a:ext uri="{FF2B5EF4-FFF2-40B4-BE49-F238E27FC236}">
                <a16:creationId xmlns:a16="http://schemas.microsoft.com/office/drawing/2014/main" id="{02A6AE32-11F7-4AA6-BF8F-2F420531BA1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1 Título">
            <a:extLst>
              <a:ext uri="{FF2B5EF4-FFF2-40B4-BE49-F238E27FC236}">
                <a16:creationId xmlns:a16="http://schemas.microsoft.com/office/drawing/2014/main" id="{E96A4FF4-2462-4610-AD35-FEC45C5DE0CB}"/>
              </a:ext>
            </a:extLst>
          </p:cNvPr>
          <p:cNvSpPr txBox="1">
            <a:spLocks/>
          </p:cNvSpPr>
          <p:nvPr/>
        </p:nvSpPr>
        <p:spPr bwMode="auto">
          <a:xfrm>
            <a:off x="468313" y="814388"/>
            <a:ext cx="82073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2400" b="1">
                <a:solidFill>
                  <a:srgbClr val="7030A0"/>
                </a:solidFill>
                <a:latin typeface="Arial Narrow" panose="020B0606020202030204" pitchFamily="34" charset="0"/>
              </a:rPr>
              <a:t>Global Lift zeigt positive Ergebnisse in Bezug auf die Parameter der Gesichtsarchitektur</a:t>
            </a:r>
          </a:p>
        </p:txBody>
      </p:sp>
      <p:pic>
        <p:nvPicPr>
          <p:cNvPr id="34822" name="4 Imagen" descr="grafica 3.tif">
            <a:extLst>
              <a:ext uri="{FF2B5EF4-FFF2-40B4-BE49-F238E27FC236}">
                <a16:creationId xmlns:a16="http://schemas.microsoft.com/office/drawing/2014/main" id="{AEB13567-5CCC-4A6F-AA7F-47ED556400C7}"/>
              </a:ext>
            </a:extLst>
          </p:cNvPr>
          <p:cNvPicPr>
            <a:picLocks noChangeAspect="1"/>
          </p:cNvPicPr>
          <p:nvPr/>
        </p:nvPicPr>
        <p:blipFill>
          <a:blip r:embed="rId4">
            <a:extLst>
              <a:ext uri="{28A0092B-C50C-407E-A947-70E740481C1C}">
                <a14:useLocalDpi xmlns:a14="http://schemas.microsoft.com/office/drawing/2010/main" val="0"/>
              </a:ext>
            </a:extLst>
          </a:blip>
          <a:srcRect t="34418" b="12019"/>
          <a:stretch>
            <a:fillRect/>
          </a:stretch>
        </p:blipFill>
        <p:spPr bwMode="auto">
          <a:xfrm>
            <a:off x="1979613" y="1700213"/>
            <a:ext cx="568801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1 CuadroTexto">
            <a:extLst>
              <a:ext uri="{FF2B5EF4-FFF2-40B4-BE49-F238E27FC236}">
                <a16:creationId xmlns:a16="http://schemas.microsoft.com/office/drawing/2014/main" id="{8AF32C7D-8315-40B7-906E-85339E23AC56}"/>
              </a:ext>
            </a:extLst>
          </p:cNvPr>
          <p:cNvSpPr txBox="1">
            <a:spLocks noChangeArrowheads="1"/>
          </p:cNvSpPr>
          <p:nvPr/>
        </p:nvSpPr>
        <p:spPr bwMode="auto">
          <a:xfrm>
            <a:off x="2590800" y="2590800"/>
            <a:ext cx="1600200" cy="182563"/>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200">
                <a:solidFill>
                  <a:schemeClr val="bg1"/>
                </a:solidFill>
              </a:rPr>
              <a:t>Jüngere Haut</a:t>
            </a:r>
          </a:p>
        </p:txBody>
      </p:sp>
      <p:sp>
        <p:nvSpPr>
          <p:cNvPr id="34826" name="2 CuadroTexto">
            <a:extLst>
              <a:ext uri="{FF2B5EF4-FFF2-40B4-BE49-F238E27FC236}">
                <a16:creationId xmlns:a16="http://schemas.microsoft.com/office/drawing/2014/main" id="{AE095CDE-9F82-493C-9412-9872F574804F}"/>
              </a:ext>
            </a:extLst>
          </p:cNvPr>
          <p:cNvSpPr txBox="1">
            <a:spLocks noChangeArrowheads="1"/>
          </p:cNvSpPr>
          <p:nvPr/>
        </p:nvSpPr>
        <p:spPr bwMode="auto">
          <a:xfrm>
            <a:off x="2514600" y="1752600"/>
            <a:ext cx="47847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200"/>
              <a:t>WIRKSAMKEITSTEST UNTER MEDIZINISCHER KONTROLLE*</a:t>
            </a:r>
          </a:p>
        </p:txBody>
      </p:sp>
      <p:sp>
        <p:nvSpPr>
          <p:cNvPr id="34827" name="3 CuadroTexto">
            <a:extLst>
              <a:ext uri="{FF2B5EF4-FFF2-40B4-BE49-F238E27FC236}">
                <a16:creationId xmlns:a16="http://schemas.microsoft.com/office/drawing/2014/main" id="{954C45BD-0FAF-4DB8-A5C7-E6937A399D4B}"/>
              </a:ext>
            </a:extLst>
          </p:cNvPr>
          <p:cNvSpPr txBox="1">
            <a:spLocks noChangeArrowheads="1"/>
          </p:cNvSpPr>
          <p:nvPr/>
        </p:nvSpPr>
        <p:spPr bwMode="auto">
          <a:xfrm>
            <a:off x="2590800" y="2971800"/>
            <a:ext cx="2209800" cy="182563"/>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200">
                <a:solidFill>
                  <a:schemeClr val="bg1"/>
                </a:solidFill>
              </a:rPr>
              <a:t>Globale straffende Wirkung</a:t>
            </a:r>
          </a:p>
        </p:txBody>
      </p:sp>
      <p:sp>
        <p:nvSpPr>
          <p:cNvPr id="34828" name="5 CuadroTexto">
            <a:extLst>
              <a:ext uri="{FF2B5EF4-FFF2-40B4-BE49-F238E27FC236}">
                <a16:creationId xmlns:a16="http://schemas.microsoft.com/office/drawing/2014/main" id="{C264FDD7-B23C-4A68-9196-9436398A7E85}"/>
              </a:ext>
            </a:extLst>
          </p:cNvPr>
          <p:cNvSpPr txBox="1">
            <a:spLocks noChangeArrowheads="1"/>
          </p:cNvSpPr>
          <p:nvPr/>
        </p:nvSpPr>
        <p:spPr bwMode="auto">
          <a:xfrm>
            <a:off x="2667000" y="3429000"/>
            <a:ext cx="2667000" cy="182563"/>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200">
                <a:solidFill>
                  <a:schemeClr val="bg1"/>
                </a:solidFill>
              </a:rPr>
              <a:t>Neu definierte Gesichtskontur</a:t>
            </a:r>
          </a:p>
        </p:txBody>
      </p:sp>
      <p:sp>
        <p:nvSpPr>
          <p:cNvPr id="34829" name="6 CuadroTexto">
            <a:extLst>
              <a:ext uri="{FF2B5EF4-FFF2-40B4-BE49-F238E27FC236}">
                <a16:creationId xmlns:a16="http://schemas.microsoft.com/office/drawing/2014/main" id="{070EFD84-3A3A-4FC5-A7A4-13492562694D}"/>
              </a:ext>
            </a:extLst>
          </p:cNvPr>
          <p:cNvSpPr txBox="1">
            <a:spLocks noChangeArrowheads="1"/>
          </p:cNvSpPr>
          <p:nvPr/>
        </p:nvSpPr>
        <p:spPr bwMode="auto">
          <a:xfrm>
            <a:off x="2590800" y="3886200"/>
            <a:ext cx="3048000" cy="152400"/>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000">
                <a:solidFill>
                  <a:schemeClr val="bg1"/>
                </a:solidFill>
              </a:rPr>
              <a:t>Milderung von Falten, die durch schlaffe Haut verursacht werden</a:t>
            </a:r>
          </a:p>
        </p:txBody>
      </p:sp>
      <p:sp>
        <p:nvSpPr>
          <p:cNvPr id="34830" name="7 CuadroTexto">
            <a:extLst>
              <a:ext uri="{FF2B5EF4-FFF2-40B4-BE49-F238E27FC236}">
                <a16:creationId xmlns:a16="http://schemas.microsoft.com/office/drawing/2014/main" id="{AE59BB50-8955-4894-B3CC-E9380ADF7782}"/>
              </a:ext>
            </a:extLst>
          </p:cNvPr>
          <p:cNvSpPr txBox="1">
            <a:spLocks noChangeArrowheads="1"/>
          </p:cNvSpPr>
          <p:nvPr/>
        </p:nvSpPr>
        <p:spPr bwMode="auto">
          <a:xfrm>
            <a:off x="2590800" y="4267200"/>
            <a:ext cx="1592263" cy="182563"/>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200">
                <a:solidFill>
                  <a:schemeClr val="bg1"/>
                </a:solidFill>
              </a:rPr>
              <a:t>Lifting-Effekt</a:t>
            </a:r>
          </a:p>
        </p:txBody>
      </p:sp>
      <p:sp>
        <p:nvSpPr>
          <p:cNvPr id="34831" name="8 CuadroTexto">
            <a:extLst>
              <a:ext uri="{FF2B5EF4-FFF2-40B4-BE49-F238E27FC236}">
                <a16:creationId xmlns:a16="http://schemas.microsoft.com/office/drawing/2014/main" id="{D0AF2022-25E0-41DF-8359-84B2CDEC44A4}"/>
              </a:ext>
            </a:extLst>
          </p:cNvPr>
          <p:cNvSpPr txBox="1">
            <a:spLocks noChangeArrowheads="1"/>
          </p:cNvSpPr>
          <p:nvPr/>
        </p:nvSpPr>
        <p:spPr bwMode="auto">
          <a:xfrm>
            <a:off x="2590800" y="4724400"/>
            <a:ext cx="3124200" cy="152400"/>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000">
                <a:solidFill>
                  <a:schemeClr val="bg1"/>
                </a:solidFill>
              </a:rPr>
              <a:t>Reduzierung der Augenpartie (Tränensäcke, Augenringe)</a:t>
            </a:r>
          </a:p>
        </p:txBody>
      </p:sp>
      <p:sp>
        <p:nvSpPr>
          <p:cNvPr id="34832" name="9 CuadroTexto">
            <a:extLst>
              <a:ext uri="{FF2B5EF4-FFF2-40B4-BE49-F238E27FC236}">
                <a16:creationId xmlns:a16="http://schemas.microsoft.com/office/drawing/2014/main" id="{7A5352F2-AD98-4860-9316-6575145E2FEE}"/>
              </a:ext>
            </a:extLst>
          </p:cNvPr>
          <p:cNvSpPr txBox="1">
            <a:spLocks noChangeArrowheads="1"/>
          </p:cNvSpPr>
          <p:nvPr/>
        </p:nvSpPr>
        <p:spPr bwMode="auto">
          <a:xfrm>
            <a:off x="2590800" y="5181600"/>
            <a:ext cx="2743200" cy="182563"/>
          </a:xfrm>
          <a:prstGeom prst="rect">
            <a:avLst/>
          </a:prstGeom>
          <a:solidFill>
            <a:srgbClr val="59397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200">
                <a:solidFill>
                  <a:schemeClr val="bg1"/>
                </a:solidFill>
              </a:rPr>
              <a:t>Reduzierung von submentalem Fett</a:t>
            </a:r>
          </a:p>
        </p:txBody>
      </p:sp>
      <p:sp>
        <p:nvSpPr>
          <p:cNvPr id="34833" name="11 CuadroTexto">
            <a:extLst>
              <a:ext uri="{FF2B5EF4-FFF2-40B4-BE49-F238E27FC236}">
                <a16:creationId xmlns:a16="http://schemas.microsoft.com/office/drawing/2014/main" id="{63F69875-3023-49B2-AAD2-01D5627D5106}"/>
              </a:ext>
            </a:extLst>
          </p:cNvPr>
          <p:cNvSpPr txBox="1">
            <a:spLocks noChangeArrowheads="1"/>
          </p:cNvSpPr>
          <p:nvPr/>
        </p:nvSpPr>
        <p:spPr bwMode="auto">
          <a:xfrm>
            <a:off x="1066800" y="5638800"/>
            <a:ext cx="5715000" cy="912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1200"/>
              <a:t>	Prozentualer Anteil positiver Meinungen</a:t>
            </a:r>
          </a:p>
          <a:p>
            <a:pPr algn="ctr" eaLnBrk="1" hangingPunct="1"/>
            <a:endParaRPr lang="en-GB" altLang="tr-TR" sz="1200"/>
          </a:p>
          <a:p>
            <a:pPr eaLnBrk="1" hangingPunct="1"/>
            <a:r>
              <a:rPr lang="en-GB" altLang="tr-TR" sz="1200">
                <a:cs typeface="Tahoma" panose="020B0604030504040204" pitchFamily="34" charset="0"/>
              </a:rPr>
              <a:t>* Anwendungstest: 20 Freiwillige, 28 Tage. </a:t>
            </a:r>
            <a:r>
              <a:rPr lang="en-GB" altLang="tr-TR" sz="1200" b="1">
                <a:cs typeface="Tahoma" panose="020B0604030504040204" pitchFamily="34" charset="0"/>
              </a:rPr>
              <a:t>Behandlung: </a:t>
            </a:r>
            <a:r>
              <a:rPr lang="en-GB" altLang="tr-TR" sz="1200">
                <a:cs typeface="Tahoma" panose="020B0604030504040204" pitchFamily="34" charset="0"/>
              </a:rPr>
              <a:t>Antigravity Lifting-Programm (4 Sitzungen)</a:t>
            </a:r>
          </a:p>
          <a:p>
            <a:pPr eaLnBrk="1" hangingPunct="1"/>
            <a:r>
              <a:rPr lang="en-GB" altLang="tr-TR" sz="1200">
                <a:cs typeface="Tahoma" panose="020B0604030504040204" pitchFamily="34" charset="0"/>
              </a:rPr>
              <a:t>* Redefining Cream + Redefining Eye Contour Cream </a:t>
            </a:r>
          </a:p>
        </p:txBody>
      </p:sp>
    </p:spTree>
  </p:cSld>
  <p:clrMapOvr>
    <a:masterClrMapping/>
  </p:clrMapOvr>
</p:sld>
</file>

<file path=ppt/slides/slide3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B093DE25-126C-4C61-A498-C7C05C98F5DB}"/>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5843" name="Rectangle 9">
            <a:extLst>
              <a:ext uri="{FF2B5EF4-FFF2-40B4-BE49-F238E27FC236}">
                <a16:creationId xmlns:a16="http://schemas.microsoft.com/office/drawing/2014/main" id="{BE18FB16-FB8C-4C93-A3DF-C319A9625799}"/>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5844" name="Picture 10">
            <a:extLst>
              <a:ext uri="{FF2B5EF4-FFF2-40B4-BE49-F238E27FC236}">
                <a16:creationId xmlns:a16="http://schemas.microsoft.com/office/drawing/2014/main" id="{6FDD0850-421F-42C7-B3E4-43503D3A7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50" t="11719" r="11250" b="15625"/>
          <a:stretch>
            <a:fillRect/>
          </a:stretch>
        </p:blipFill>
        <p:spPr bwMode="auto">
          <a:xfrm>
            <a:off x="228600"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7">
            <a:extLst>
              <a:ext uri="{FF2B5EF4-FFF2-40B4-BE49-F238E27FC236}">
                <a16:creationId xmlns:a16="http://schemas.microsoft.com/office/drawing/2014/main" id="{004D354A-0478-46D2-ADF9-6BD8D9896EA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68288"/>
            <a:ext cx="388620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2">
            <a:extLst>
              <a:ext uri="{FF2B5EF4-FFF2-40B4-BE49-F238E27FC236}">
                <a16:creationId xmlns:a16="http://schemas.microsoft.com/office/drawing/2014/main" id="{67D23A6D-B72D-4053-93D5-911188F1229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676400"/>
            <a:ext cx="390366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4" descr="http://cosmeticdiffusion.net/wp-content/uploads/2012/06/logo-sk-manhattan.jpg">
            <a:extLst>
              <a:ext uri="{FF2B5EF4-FFF2-40B4-BE49-F238E27FC236}">
                <a16:creationId xmlns:a16="http://schemas.microsoft.com/office/drawing/2014/main" id="{9FB8E925-E90E-48A1-918F-8E577B5F897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4 Marcador de contenido">
            <a:extLst>
              <a:ext uri="{FF2B5EF4-FFF2-40B4-BE49-F238E27FC236}">
                <a16:creationId xmlns:a16="http://schemas.microsoft.com/office/drawing/2014/main" id="{BCD2B457-C4E4-4B4D-B7F2-F254448D0116}"/>
              </a:ext>
            </a:extLst>
          </p:cNvPr>
          <p:cNvSpPr txBox="1">
            <a:spLocks/>
          </p:cNvSpPr>
          <p:nvPr/>
        </p:nvSpPr>
        <p:spPr bwMode="auto">
          <a:xfrm>
            <a:off x="914400" y="4405313"/>
            <a:ext cx="66294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GB" altLang="tr-TR" sz="2000">
                <a:solidFill>
                  <a:srgbClr val="604A7B"/>
                </a:solidFill>
                <a:latin typeface="Arial Narrow" panose="020B0606020202030204" pitchFamily="34" charset="0"/>
              </a:rPr>
              <a:t>Die erste globale Face-Lift-Serie*, die </a:t>
            </a:r>
          </a:p>
          <a:p>
            <a:pPr eaLnBrk="1" hangingPunct="1">
              <a:spcBef>
                <a:spcPct val="20000"/>
              </a:spcBef>
              <a:buFont typeface="Arial" panose="020B0604020202020204" pitchFamily="34" charset="0"/>
              <a:buNone/>
            </a:pPr>
            <a:r>
              <a:rPr lang="en-GB" altLang="tr-TR" sz="2000">
                <a:solidFill>
                  <a:srgbClr val="604A7B"/>
                </a:solidFill>
                <a:latin typeface="Arial Narrow" panose="020B0606020202030204" pitchFamily="34" charset="0"/>
              </a:rPr>
              <a:t>die jugendliche Gesichtskontur wiederherstellt</a:t>
            </a:r>
          </a:p>
          <a:p>
            <a:pPr eaLnBrk="1" hangingPunct="1">
              <a:spcBef>
                <a:spcPct val="20000"/>
              </a:spcBef>
              <a:buFont typeface="Arial" panose="020B0604020202020204" pitchFamily="34" charset="0"/>
              <a:buNone/>
            </a:pPr>
            <a:r>
              <a:rPr lang="en-GB" altLang="tr-TR" sz="2400" b="1">
                <a:solidFill>
                  <a:srgbClr val="604A7B"/>
                </a:solidFill>
                <a:latin typeface="Arial Narrow" panose="020B0606020202030204" pitchFamily="34" charset="0"/>
              </a:rPr>
              <a:t>– </a:t>
            </a:r>
            <a:r>
              <a:rPr lang="en-GB" altLang="tr-TR" b="1">
                <a:solidFill>
                  <a:srgbClr val="604A7B"/>
                </a:solidFill>
                <a:latin typeface="Arial Narrow" panose="020B0606020202030204" pitchFamily="34" charset="0"/>
              </a:rPr>
              <a:t>Oval · Hals · Wangenknochen –</a:t>
            </a:r>
          </a:p>
          <a:p>
            <a:pPr eaLnBrk="1" hangingPunct="1">
              <a:spcBef>
                <a:spcPct val="20000"/>
              </a:spcBef>
              <a:buFont typeface="Arial" panose="020B0604020202020204" pitchFamily="34" charset="0"/>
              <a:buNone/>
            </a:pPr>
            <a:endParaRPr lang="en-GB" altLang="tr-TR" sz="1200" b="1">
              <a:solidFill>
                <a:srgbClr val="604A7B"/>
              </a:solidFill>
              <a:latin typeface="Arial Narrow" panose="020B0606020202030204" pitchFamily="34" charset="0"/>
            </a:endParaRPr>
          </a:p>
          <a:p>
            <a:pPr eaLnBrk="1" hangingPunct="1">
              <a:spcBef>
                <a:spcPct val="20000"/>
              </a:spcBef>
              <a:buFont typeface="Arial" panose="020B0604020202020204" pitchFamily="34" charset="0"/>
              <a:buNone/>
            </a:pPr>
            <a:endParaRPr lang="en-GB" altLang="tr-TR" sz="1200" b="1">
              <a:solidFill>
                <a:srgbClr val="604A7B"/>
              </a:solidFill>
              <a:latin typeface="Arial Narrow" panose="020B0606020202030204" pitchFamily="34" charset="0"/>
            </a:endParaRPr>
          </a:p>
          <a:p>
            <a:pPr eaLnBrk="1" hangingPunct="1">
              <a:spcBef>
                <a:spcPct val="20000"/>
              </a:spcBef>
              <a:buFont typeface="Arial" panose="020B0604020202020204" pitchFamily="34" charset="0"/>
              <a:buNone/>
            </a:pPr>
            <a:r>
              <a:rPr lang="en-GB" altLang="tr-TR" sz="1200" b="1">
                <a:solidFill>
                  <a:srgbClr val="604A7B"/>
                </a:solidFill>
                <a:latin typeface="Arial Narrow" panose="020B0606020202030204" pitchFamily="34" charset="0"/>
              </a:rPr>
              <a:t>Skeyndor kosmetisches Facelifting*</a:t>
            </a:r>
          </a:p>
        </p:txBody>
      </p:sp>
    </p:spTree>
  </p:cSld>
  <p:clrMapOvr>
    <a:masterClrMapping/>
  </p:clrMapOvr>
</p:sld>
</file>

<file path=ppt/slides/slide34.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9317EE4-9FBE-46D7-BD72-91DFEB1096C3}"/>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6867" name="Rectangle 8">
            <a:extLst>
              <a:ext uri="{FF2B5EF4-FFF2-40B4-BE49-F238E27FC236}">
                <a16:creationId xmlns:a16="http://schemas.microsoft.com/office/drawing/2014/main" id="{5E239479-1231-4FD5-80A6-32AB4AC4E0A5}"/>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6868" name="Picture 4" descr="http://cosmeticdiffusion.net/wp-content/uploads/2012/06/logo-sk-manhattan.jpg">
            <a:extLst>
              <a:ext uri="{FF2B5EF4-FFF2-40B4-BE49-F238E27FC236}">
                <a16:creationId xmlns:a16="http://schemas.microsoft.com/office/drawing/2014/main" id="{E928667A-7FFD-4643-B691-338A7F62C7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ae94f18d-d727-4de6-8bd0-4486249c9e0d" descr="36F33DFC-5FB6-48ED-8016-B7F0402761F8">
            <a:extLst>
              <a:ext uri="{FF2B5EF4-FFF2-40B4-BE49-F238E27FC236}">
                <a16:creationId xmlns:a16="http://schemas.microsoft.com/office/drawing/2014/main" id="{0CF7D660-3B6B-416E-8423-A7D3F3F2E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34" r="5000" b="5920"/>
          <a:stretch>
            <a:fillRect/>
          </a:stretch>
        </p:blipFill>
        <p:spPr bwMode="auto">
          <a:xfrm>
            <a:off x="304800" y="1328738"/>
            <a:ext cx="83820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3 Marcador de contenido">
            <a:extLst>
              <a:ext uri="{FF2B5EF4-FFF2-40B4-BE49-F238E27FC236}">
                <a16:creationId xmlns:a16="http://schemas.microsoft.com/office/drawing/2014/main" id="{099561D6-9B55-4B0B-84BE-80549E53C6FD}"/>
              </a:ext>
            </a:extLst>
          </p:cNvPr>
          <p:cNvSpPr txBox="1">
            <a:spLocks/>
          </p:cNvSpPr>
          <p:nvPr/>
        </p:nvSpPr>
        <p:spPr bwMode="auto">
          <a:xfrm>
            <a:off x="395288" y="985838"/>
            <a:ext cx="504031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GB" altLang="tr-TR" sz="2400">
                <a:solidFill>
                  <a:srgbClr val="7030A0"/>
                </a:solidFill>
                <a:latin typeface="Arial Narrow" panose="020B0606020202030204" pitchFamily="34" charset="0"/>
              </a:rPr>
              <a:t>Anti-Schwerkraft-Lifting-Programm</a:t>
            </a:r>
          </a:p>
          <a:p>
            <a:pPr eaLnBrk="1" hangingPunct="1">
              <a:spcBef>
                <a:spcPct val="20000"/>
              </a:spcBef>
              <a:buFont typeface="Arial" panose="020B0604020202020204" pitchFamily="34" charset="0"/>
              <a:buNone/>
            </a:pPr>
            <a:r>
              <a:rPr lang="en-GB" altLang="tr-TR" sz="1400">
                <a:latin typeface="Arial Narrow" panose="020B0606020202030204" pitchFamily="34" charset="0"/>
              </a:rPr>
              <a:t>Stellt die Fülle der Konturen von Gesicht und Hals wieder her</a:t>
            </a:r>
          </a:p>
        </p:txBody>
      </p:sp>
      <p:sp>
        <p:nvSpPr>
          <p:cNvPr id="36871" name="1 Título">
            <a:extLst>
              <a:ext uri="{FF2B5EF4-FFF2-40B4-BE49-F238E27FC236}">
                <a16:creationId xmlns:a16="http://schemas.microsoft.com/office/drawing/2014/main" id="{EB91290B-5950-48EF-914E-E98442D4A46E}"/>
              </a:ext>
            </a:extLst>
          </p:cNvPr>
          <p:cNvSpPr txBox="1">
            <a:spLocks/>
          </p:cNvSpPr>
          <p:nvPr/>
        </p:nvSpPr>
        <p:spPr bwMode="auto">
          <a:xfrm>
            <a:off x="6456363" y="152400"/>
            <a:ext cx="24590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es-ES" altLang="tr-TR" sz="2800" b="1">
                <a:solidFill>
                  <a:srgbClr val="7030A0"/>
                </a:solidFill>
                <a:latin typeface="Arial Narrow" panose="020B0606020202030204" pitchFamily="34" charset="0"/>
              </a:rPr>
              <a:t>im Salon</a:t>
            </a:r>
          </a:p>
        </p:txBody>
      </p:sp>
    </p:spTree>
  </p:cSld>
  <p:clrMapOvr>
    <a:masterClrMapping/>
  </p:clrMapOvr>
</p:sld>
</file>

<file path=ppt/slides/slide35.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4">
            <a:extLst>
              <a:ext uri="{FF2B5EF4-FFF2-40B4-BE49-F238E27FC236}">
                <a16:creationId xmlns:a16="http://schemas.microsoft.com/office/drawing/2014/main" id="{9B394DFA-CB2A-43D4-9063-336C6D281284}"/>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7891" name="Rectangle 19">
            <a:extLst>
              <a:ext uri="{FF2B5EF4-FFF2-40B4-BE49-F238E27FC236}">
                <a16:creationId xmlns:a16="http://schemas.microsoft.com/office/drawing/2014/main" id="{EEB83FA0-6B2B-4B28-BB30-4C13AD1D534B}"/>
              </a:ext>
            </a:extLst>
          </p:cNvPr>
          <p:cNvSpPr>
            <a:spLocks noChangeArrowheads="1"/>
          </p:cNvSpPr>
          <p:nvPr/>
        </p:nvSpPr>
        <p:spPr bwMode="auto">
          <a:xfrm>
            <a:off x="228600" y="228600"/>
            <a:ext cx="8686800" cy="6400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37892" name="Picture 4" descr="http://cosmeticdiffusion.net/wp-content/uploads/2012/06/logo-sk-manhattan.jpg">
            <a:extLst>
              <a:ext uri="{FF2B5EF4-FFF2-40B4-BE49-F238E27FC236}">
                <a16:creationId xmlns:a16="http://schemas.microsoft.com/office/drawing/2014/main" id="{105A8A49-A7DD-4E47-BFBE-43946A67DB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3 Marcador de contenido">
            <a:extLst>
              <a:ext uri="{FF2B5EF4-FFF2-40B4-BE49-F238E27FC236}">
                <a16:creationId xmlns:a16="http://schemas.microsoft.com/office/drawing/2014/main" id="{0C56E516-4F11-464C-91BE-E9E227F9036C}"/>
              </a:ext>
            </a:extLst>
          </p:cNvPr>
          <p:cNvSpPr txBox="1">
            <a:spLocks/>
          </p:cNvSpPr>
          <p:nvPr/>
        </p:nvSpPr>
        <p:spPr bwMode="auto">
          <a:xfrm>
            <a:off x="-228600" y="38862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pPr>
            <a:r>
              <a:rPr lang="es-ES" altLang="tr-TR" sz="1200" b="1">
                <a:solidFill>
                  <a:srgbClr val="7030A0"/>
                </a:solidFill>
                <a:latin typeface="Verdana" panose="020B0604030504040204" pitchFamily="34" charset="0"/>
              </a:rPr>
              <a:t>	Aktivierendes straffendes Gel</a:t>
            </a:r>
          </a:p>
          <a:p>
            <a:pPr eaLnBrk="1" hangingPunct="1">
              <a:spcBef>
                <a:spcPct val="20000"/>
              </a:spcBef>
              <a:buFont typeface="Arial" panose="020B0604020202020204" pitchFamily="34" charset="0"/>
              <a:buNone/>
            </a:pPr>
            <a:r>
              <a:rPr lang="es-ES" altLang="tr-TR" sz="1000">
                <a:latin typeface="Verdana" panose="020B0604030504040204" pitchFamily="34" charset="0"/>
              </a:rPr>
              <a:t>	Ein nicht fettendes, geschmeidig machendes Gel, das die Gesichtsmassage im Salon erleichtert. Mit straffenden und festigenden Eigenschaften. </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Wirkstoffe: </a:t>
            </a:r>
            <a:r>
              <a:rPr lang="es-ES" altLang="tr-TR" sz="1000" i="1">
                <a:latin typeface="Verdana" panose="020B0604030504040204" pitchFamily="34" charset="0"/>
              </a:rPr>
              <a:t> Menyanthes trifoliata, Clhorella Vulgaris, probiotisches Lysat, Aminosäuren.</a:t>
            </a:r>
          </a:p>
        </p:txBody>
      </p:sp>
      <p:sp>
        <p:nvSpPr>
          <p:cNvPr id="37894" name="3 Marcador de contenido">
            <a:extLst>
              <a:ext uri="{FF2B5EF4-FFF2-40B4-BE49-F238E27FC236}">
                <a16:creationId xmlns:a16="http://schemas.microsoft.com/office/drawing/2014/main" id="{B8F1EAE0-5845-4585-AB39-16964B08C233}"/>
              </a:ext>
            </a:extLst>
          </p:cNvPr>
          <p:cNvSpPr txBox="1">
            <a:spLocks/>
          </p:cNvSpPr>
          <p:nvPr/>
        </p:nvSpPr>
        <p:spPr bwMode="auto">
          <a:xfrm>
            <a:off x="1905000" y="3878263"/>
            <a:ext cx="26670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s-ES" altLang="tr-TR" sz="1200" b="1">
                <a:solidFill>
                  <a:srgbClr val="7030A0"/>
                </a:solidFill>
                <a:latin typeface="Verdana" panose="020B0604030504040204" pitchFamily="34" charset="0"/>
              </a:rPr>
              <a:t>	Anti-Gravity-Serum</a:t>
            </a:r>
          </a:p>
          <a:p>
            <a:pPr eaLnBrk="1" hangingPunct="1">
              <a:spcBef>
                <a:spcPct val="20000"/>
              </a:spcBef>
              <a:buFont typeface="Arial" panose="020B0604020202020204" pitchFamily="34" charset="0"/>
              <a:buNone/>
            </a:pPr>
            <a:r>
              <a:rPr lang="es-ES" altLang="tr-TR" sz="1000">
                <a:latin typeface="Verdana" panose="020B0604030504040204" pitchFamily="34" charset="0"/>
              </a:rPr>
              <a:t>	Ein Serum, das einen globalen Lifting-Effekt auf die Haut ausübt. Speziell entwickelt für die Behandlung von schlaffer, reifer und lichtgeschädigter Haut. Enthält hydrolysiertes Kollagen und organisches Silizium, die die Stützfunktion der Haut stärken.</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Wirkstoffe: </a:t>
            </a:r>
            <a:r>
              <a:rPr lang="es-ES" altLang="tr-TR" sz="1000">
                <a:latin typeface="Verdana" panose="020B0604030504040204" pitchFamily="34" charset="0"/>
              </a:rPr>
              <a:t>Biomimetisches Peptid aus Elafin, schwarzem Pfeffer, Kollagen, organischem Silizium. </a:t>
            </a:r>
            <a:endParaRPr lang="es-ES" altLang="tr-TR" sz="1000">
              <a:solidFill>
                <a:srgbClr val="FF0000"/>
              </a:solidFill>
              <a:latin typeface="Verdana" panose="020B0604030504040204" pitchFamily="34" charset="0"/>
            </a:endParaRPr>
          </a:p>
        </p:txBody>
      </p:sp>
      <p:sp>
        <p:nvSpPr>
          <p:cNvPr id="37895" name="3 Marcador de contenido">
            <a:extLst>
              <a:ext uri="{FF2B5EF4-FFF2-40B4-BE49-F238E27FC236}">
                <a16:creationId xmlns:a16="http://schemas.microsoft.com/office/drawing/2014/main" id="{502CBA02-784F-42B8-8999-A49C46C31938}"/>
              </a:ext>
            </a:extLst>
          </p:cNvPr>
          <p:cNvSpPr txBox="1">
            <a:spLocks/>
          </p:cNvSpPr>
          <p:nvPr/>
        </p:nvSpPr>
        <p:spPr bwMode="auto">
          <a:xfrm>
            <a:off x="4114800" y="388620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s-ES" altLang="tr-TR" sz="1200" b="1">
                <a:solidFill>
                  <a:srgbClr val="7030A0"/>
                </a:solidFill>
                <a:latin typeface="Verdana" panose="020B0604030504040204" pitchFamily="34" charset="0"/>
              </a:rPr>
              <a:t>	Sofort-Lifting-Maske </a:t>
            </a:r>
          </a:p>
          <a:p>
            <a:pPr eaLnBrk="1" hangingPunct="1">
              <a:spcBef>
                <a:spcPct val="20000"/>
              </a:spcBef>
              <a:buFont typeface="Arial" panose="020B0604020202020204" pitchFamily="34" charset="0"/>
              <a:buNone/>
            </a:pPr>
            <a:r>
              <a:rPr lang="es-ES" altLang="tr-TR" sz="1000">
                <a:latin typeface="Verdana" panose="020B0604030504040204" pitchFamily="34" charset="0"/>
              </a:rPr>
              <a:t>	Eine Lifting-Maske für Gesicht und Hals mit faltenglättender Wirkung. Das patchartige Format sorgt auf professionelle und effektive Weise für spektakuläre und sofortige Straffungsergebnisse.</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Wirkstoffe: </a:t>
            </a:r>
            <a:r>
              <a:rPr lang="es-ES" altLang="tr-TR" sz="1000">
                <a:latin typeface="Verdana" panose="020B0604030504040204" pitchFamily="34" charset="0"/>
              </a:rPr>
              <a:t>Hefezelllysat, asiatische Centella, Aloe Vera.</a:t>
            </a:r>
          </a:p>
        </p:txBody>
      </p:sp>
      <p:sp>
        <p:nvSpPr>
          <p:cNvPr id="37896" name="3 Marcador de contenido">
            <a:extLst>
              <a:ext uri="{FF2B5EF4-FFF2-40B4-BE49-F238E27FC236}">
                <a16:creationId xmlns:a16="http://schemas.microsoft.com/office/drawing/2014/main" id="{02476DA5-346B-44C5-8921-4097C00DC6CC}"/>
              </a:ext>
            </a:extLst>
          </p:cNvPr>
          <p:cNvSpPr txBox="1">
            <a:spLocks/>
          </p:cNvSpPr>
          <p:nvPr/>
        </p:nvSpPr>
        <p:spPr bwMode="auto">
          <a:xfrm>
            <a:off x="6324600" y="3886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s-ES" altLang="tr-TR" sz="1200" b="1">
                <a:solidFill>
                  <a:srgbClr val="7030A0"/>
                </a:solidFill>
                <a:latin typeface="Verdana" panose="020B0604030504040204" pitchFamily="34" charset="0"/>
              </a:rPr>
              <a:t>	Lift Contour Cream</a:t>
            </a:r>
          </a:p>
          <a:p>
            <a:pPr eaLnBrk="1" hangingPunct="1">
              <a:spcBef>
                <a:spcPct val="20000"/>
              </a:spcBef>
              <a:buFont typeface="Arial" panose="020B0604020202020204" pitchFamily="34" charset="0"/>
              <a:buNone/>
            </a:pPr>
            <a:r>
              <a:rPr lang="es-ES" altLang="tr-TR" sz="1000">
                <a:latin typeface="Verdana" panose="020B0604030504040204" pitchFamily="34" charset="0"/>
              </a:rPr>
              <a:t>	Eine Gesichts- und Halscreme auf Basis der Anti-Aging-Technologie [ProGEN-in]. Fortschrittliche Kosmetik für einen globalen Straffungseffekt, der die Gesichtskontur wieder voller erscheinen lässt. </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a:t>
            </a:r>
          </a:p>
          <a:p>
            <a:pPr eaLnBrk="1" hangingPunct="1">
              <a:spcBef>
                <a:spcPct val="20000"/>
              </a:spcBef>
              <a:buFont typeface="Arial" panose="020B0604020202020204" pitchFamily="34" charset="0"/>
              <a:buNone/>
            </a:pPr>
            <a:r>
              <a:rPr lang="es-ES" altLang="tr-TR" sz="1000" b="1">
                <a:solidFill>
                  <a:srgbClr val="7030A0"/>
                </a:solidFill>
                <a:latin typeface="Verdana" panose="020B0604030504040204" pitchFamily="34" charset="0"/>
              </a:rPr>
              <a:t>	Wirkstoffe: </a:t>
            </a:r>
            <a:r>
              <a:rPr lang="es-ES" altLang="tr-TR" sz="1000" b="1">
                <a:latin typeface="Verdana" panose="020B0604030504040204" pitchFamily="34" charset="0"/>
              </a:rPr>
              <a:t>[</a:t>
            </a:r>
            <a:r>
              <a:rPr lang="es-ES" altLang="tr-TR" sz="1000">
                <a:latin typeface="Verdana" panose="020B0604030504040204" pitchFamily="34" charset="0"/>
              </a:rPr>
              <a:t>ProGEN-in]Tech., Algenextrakt, Lupinenextrakt. </a:t>
            </a:r>
          </a:p>
        </p:txBody>
      </p:sp>
      <p:sp>
        <p:nvSpPr>
          <p:cNvPr id="37897" name="1 Título">
            <a:extLst>
              <a:ext uri="{FF2B5EF4-FFF2-40B4-BE49-F238E27FC236}">
                <a16:creationId xmlns:a16="http://schemas.microsoft.com/office/drawing/2014/main" id="{0B393F45-1674-45A3-B462-2F2E510F7BEC}"/>
              </a:ext>
            </a:extLst>
          </p:cNvPr>
          <p:cNvSpPr txBox="1">
            <a:spLocks/>
          </p:cNvSpPr>
          <p:nvPr/>
        </p:nvSpPr>
        <p:spPr bwMode="auto">
          <a:xfrm>
            <a:off x="6456363" y="152400"/>
            <a:ext cx="24590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es-ES" altLang="tr-TR" sz="2800" b="1">
                <a:solidFill>
                  <a:srgbClr val="7030A0"/>
                </a:solidFill>
                <a:latin typeface="Arial Narrow" panose="020B0606020202030204" pitchFamily="34" charset="0"/>
              </a:rPr>
              <a:t>im Salon</a:t>
            </a:r>
          </a:p>
        </p:txBody>
      </p:sp>
      <p:pic>
        <p:nvPicPr>
          <p:cNvPr id="37898" name="Picture 20">
            <a:extLst>
              <a:ext uri="{FF2B5EF4-FFF2-40B4-BE49-F238E27FC236}">
                <a16:creationId xmlns:a16="http://schemas.microsoft.com/office/drawing/2014/main" id="{9DE7838F-F7FB-44EE-8CC3-FFB6DF88D8A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4465" t="26563" r="34822" b="35938"/>
          <a:stretch>
            <a:fillRect/>
          </a:stretch>
        </p:blipFill>
        <p:spPr bwMode="auto">
          <a:xfrm>
            <a:off x="1066800" y="1524000"/>
            <a:ext cx="76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9" name="Picture 21">
            <a:extLst>
              <a:ext uri="{FF2B5EF4-FFF2-40B4-BE49-F238E27FC236}">
                <a16:creationId xmlns:a16="http://schemas.microsoft.com/office/drawing/2014/main" id="{5C25E5FA-AAA7-4D7E-8309-86EDD5E862D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2223" t="22656" r="43150" b="29790"/>
          <a:stretch>
            <a:fillRect/>
          </a:stretch>
        </p:blipFill>
        <p:spPr bwMode="auto">
          <a:xfrm>
            <a:off x="3200400" y="2667000"/>
            <a:ext cx="38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0" name="Picture 22">
            <a:extLst>
              <a:ext uri="{FF2B5EF4-FFF2-40B4-BE49-F238E27FC236}">
                <a16:creationId xmlns:a16="http://schemas.microsoft.com/office/drawing/2014/main" id="{41CB2511-1AC9-492B-8815-86520808800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2500" t="21875" r="42500" b="24219"/>
          <a:stretch>
            <a:fillRect/>
          </a:stretch>
        </p:blipFill>
        <p:spPr bwMode="auto">
          <a:xfrm>
            <a:off x="7550150" y="2362200"/>
            <a:ext cx="4508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1" name="Picture 23">
            <a:extLst>
              <a:ext uri="{FF2B5EF4-FFF2-40B4-BE49-F238E27FC236}">
                <a16:creationId xmlns:a16="http://schemas.microsoft.com/office/drawing/2014/main" id="{42AAA23F-3894-4182-8980-03DBBA971ED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8125" t="20313" r="28125" b="25781"/>
          <a:stretch>
            <a:fillRect/>
          </a:stretch>
        </p:blipFill>
        <p:spPr bwMode="auto">
          <a:xfrm>
            <a:off x="4495800" y="1371600"/>
            <a:ext cx="228600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6">
            <a:extLst>
              <a:ext uri="{FF2B5EF4-FFF2-40B4-BE49-F238E27FC236}">
                <a16:creationId xmlns:a16="http://schemas.microsoft.com/office/drawing/2014/main" id="{35617E44-246E-4EC5-9DEA-FA06EB7154AF}"/>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8915" name="Rectangle 17">
            <a:extLst>
              <a:ext uri="{FF2B5EF4-FFF2-40B4-BE49-F238E27FC236}">
                <a16:creationId xmlns:a16="http://schemas.microsoft.com/office/drawing/2014/main" id="{9BEBDD34-2FA2-46C0-9643-BCC5E8C0FCC6}"/>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8916" name="3 Marcador de contenido">
            <a:extLst>
              <a:ext uri="{FF2B5EF4-FFF2-40B4-BE49-F238E27FC236}">
                <a16:creationId xmlns:a16="http://schemas.microsoft.com/office/drawing/2014/main" id="{9E7632F2-0951-4BC2-A80C-38B90FAE45D8}"/>
              </a:ext>
            </a:extLst>
          </p:cNvPr>
          <p:cNvSpPr txBox="1">
            <a:spLocks/>
          </p:cNvSpPr>
          <p:nvPr/>
        </p:nvSpPr>
        <p:spPr bwMode="auto">
          <a:xfrm>
            <a:off x="476250" y="527050"/>
            <a:ext cx="85915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endParaRPr lang="es-ES" altLang="tr-TR" sz="1400">
              <a:solidFill>
                <a:srgbClr val="7030A0"/>
              </a:solidFill>
              <a:latin typeface="Arial Narrow" panose="020B0606020202030204" pitchFamily="34" charset="0"/>
            </a:endParaRPr>
          </a:p>
          <a:p>
            <a:pPr eaLnBrk="1" hangingPunct="1">
              <a:spcBef>
                <a:spcPct val="20000"/>
              </a:spcBef>
              <a:buFont typeface="Arial" panose="020B0604020202020204" pitchFamily="34" charset="0"/>
              <a:buNone/>
            </a:pPr>
            <a:r>
              <a:rPr lang="en-GB" altLang="tr-TR" sz="2000" b="1">
                <a:solidFill>
                  <a:srgbClr val="7030A0"/>
                </a:solidFill>
                <a:latin typeface="Arial Narrow" panose="020B0606020202030204" pitchFamily="34" charset="0"/>
              </a:rPr>
              <a:t>Lift Contour Gesichts- und Halscreme</a:t>
            </a:r>
          </a:p>
          <a:p>
            <a:pPr eaLnBrk="1" hangingPunct="1">
              <a:spcBef>
                <a:spcPct val="20000"/>
              </a:spcBef>
              <a:buFont typeface="Arial" panose="020B0604020202020204" pitchFamily="34" charset="0"/>
              <a:buNone/>
            </a:pPr>
            <a:r>
              <a:rPr lang="en-GB" altLang="tr-TR" sz="1400">
                <a:latin typeface="Arial Narrow" panose="020B0606020202030204" pitchFamily="34" charset="0"/>
              </a:rPr>
              <a:t>Globale, straffende Wirkung, [ProGEN-in]-Technologie.  </a:t>
            </a:r>
          </a:p>
          <a:p>
            <a:pPr eaLnBrk="1" hangingPunct="1">
              <a:spcBef>
                <a:spcPct val="20000"/>
              </a:spcBef>
              <a:buFont typeface="Arial" panose="020B0604020202020204" pitchFamily="34" charset="0"/>
              <a:buNone/>
            </a:pPr>
            <a:r>
              <a:rPr lang="en-GB" altLang="tr-TR" sz="1400" b="1">
                <a:solidFill>
                  <a:srgbClr val="7030A0"/>
                </a:solidFill>
                <a:latin typeface="Arial Narrow" panose="020B0606020202030204" pitchFamily="34" charset="0"/>
              </a:rPr>
              <a:t>Wirkstoffe: </a:t>
            </a:r>
            <a:r>
              <a:rPr lang="en-GB" altLang="tr-TR" sz="1400">
                <a:latin typeface="Arial Narrow" panose="020B0606020202030204" pitchFamily="34" charset="0"/>
              </a:rPr>
              <a:t>[ProGEN-in] Tech.,  Algenextrakt, Lupinenextrakt. </a:t>
            </a:r>
          </a:p>
          <a:p>
            <a:pPr eaLnBrk="1" hangingPunct="1">
              <a:spcBef>
                <a:spcPct val="20000"/>
              </a:spcBef>
              <a:buFont typeface="Arial" panose="020B0604020202020204" pitchFamily="34" charset="0"/>
              <a:buNone/>
            </a:pPr>
            <a:r>
              <a:rPr lang="en-GB" altLang="tr-TR" sz="1400">
                <a:latin typeface="Arial Narrow" panose="020B0606020202030204" pitchFamily="34" charset="0"/>
              </a:rPr>
              <a:t>Je nach Hauttyp in zwei Texturen erhältlich:</a:t>
            </a:r>
          </a:p>
          <a:p>
            <a:pPr eaLnBrk="1" hangingPunct="1">
              <a:spcBef>
                <a:spcPct val="20000"/>
              </a:spcBef>
              <a:buFont typeface="Arial" panose="020B0604020202020204" pitchFamily="34" charset="0"/>
              <a:buNone/>
            </a:pPr>
            <a:r>
              <a:rPr lang="en-GB" altLang="tr-TR" sz="1400">
                <a:latin typeface="Arial Narrow" panose="020B0606020202030204" pitchFamily="34" charset="0"/>
              </a:rPr>
              <a:t>Trockene Haut: reichhaltige, cremige Textur und normale bis Mischhaut: leichtere, nicht fettende Textur.</a:t>
            </a:r>
            <a:endParaRPr lang="en-GB" altLang="tr-TR" sz="1400">
              <a:solidFill>
                <a:srgbClr val="898989"/>
              </a:solidFill>
              <a:latin typeface="Arial Narrow" panose="020B0606020202030204" pitchFamily="34" charset="0"/>
            </a:endParaRPr>
          </a:p>
        </p:txBody>
      </p:sp>
      <p:sp>
        <p:nvSpPr>
          <p:cNvPr id="38917" name="1 Título">
            <a:extLst>
              <a:ext uri="{FF2B5EF4-FFF2-40B4-BE49-F238E27FC236}">
                <a16:creationId xmlns:a16="http://schemas.microsoft.com/office/drawing/2014/main" id="{6DEE5673-BF3D-4BA9-A81A-5F5402E453BA}"/>
              </a:ext>
            </a:extLst>
          </p:cNvPr>
          <p:cNvSpPr txBox="1">
            <a:spLocks/>
          </p:cNvSpPr>
          <p:nvPr/>
        </p:nvSpPr>
        <p:spPr bwMode="auto">
          <a:xfrm>
            <a:off x="6456363" y="152400"/>
            <a:ext cx="24590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es-ES" altLang="tr-TR" sz="2800" b="1">
                <a:solidFill>
                  <a:srgbClr val="7030A0"/>
                </a:solidFill>
                <a:latin typeface="Arial Narrow" panose="020B0606020202030204" pitchFamily="34" charset="0"/>
              </a:rPr>
              <a:t>Zu Hause</a:t>
            </a:r>
          </a:p>
        </p:txBody>
      </p:sp>
      <p:pic>
        <p:nvPicPr>
          <p:cNvPr id="38918" name="Picture 14">
            <a:extLst>
              <a:ext uri="{FF2B5EF4-FFF2-40B4-BE49-F238E27FC236}">
                <a16:creationId xmlns:a16="http://schemas.microsoft.com/office/drawing/2014/main" id="{B0D00BD6-0420-4465-89CF-0AA34B521121}"/>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l="2499" t="24219" r="1250" b="18663"/>
          <a:stretch>
            <a:fillRect/>
          </a:stretch>
        </p:blipFill>
        <p:spPr bwMode="auto">
          <a:xfrm>
            <a:off x="304800" y="3263900"/>
            <a:ext cx="70866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3 Marcador de contenido">
            <a:extLst>
              <a:ext uri="{FF2B5EF4-FFF2-40B4-BE49-F238E27FC236}">
                <a16:creationId xmlns:a16="http://schemas.microsoft.com/office/drawing/2014/main" id="{7A4F205B-69EF-41F1-898D-247DB6F68DD1}"/>
              </a:ext>
            </a:extLst>
          </p:cNvPr>
          <p:cNvSpPr txBox="1">
            <a:spLocks/>
          </p:cNvSpPr>
          <p:nvPr/>
        </p:nvSpPr>
        <p:spPr bwMode="auto">
          <a:xfrm>
            <a:off x="471488" y="2305050"/>
            <a:ext cx="8520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n-GB" altLang="tr-TR" sz="2000" b="1">
                <a:solidFill>
                  <a:srgbClr val="7030A0"/>
                </a:solidFill>
                <a:latin typeface="Arial Narrow" panose="020B0606020202030204" pitchFamily="34" charset="0"/>
              </a:rPr>
              <a:t>Lift Definition Eye Contour Cream</a:t>
            </a:r>
          </a:p>
          <a:p>
            <a:pPr eaLnBrk="1" hangingPunct="1">
              <a:spcBef>
                <a:spcPct val="20000"/>
              </a:spcBef>
              <a:buFont typeface="Arial" panose="020B0604020202020204" pitchFamily="34" charset="0"/>
              <a:buNone/>
            </a:pPr>
            <a:r>
              <a:rPr lang="en-GB" altLang="tr-TR" sz="1600">
                <a:latin typeface="Arial Narrow" panose="020B0606020202030204" pitchFamily="34" charset="0"/>
              </a:rPr>
              <a:t>Dreifacher Orbicular-Effekt, [ProGEN-in]-Technologie.  </a:t>
            </a:r>
          </a:p>
          <a:p>
            <a:pPr eaLnBrk="1" hangingPunct="1">
              <a:spcBef>
                <a:spcPct val="20000"/>
              </a:spcBef>
              <a:buFont typeface="Arial" panose="020B0604020202020204" pitchFamily="34" charset="0"/>
              <a:buNone/>
            </a:pPr>
            <a:r>
              <a:rPr lang="en-GB" altLang="tr-TR" sz="1400" b="1">
                <a:solidFill>
                  <a:srgbClr val="7030A0"/>
                </a:solidFill>
                <a:latin typeface="Arial Narrow" panose="020B0606020202030204" pitchFamily="34" charset="0"/>
              </a:rPr>
              <a:t>Wirkstoffe: </a:t>
            </a:r>
            <a:r>
              <a:rPr lang="en-GB" altLang="tr-TR" sz="1400">
                <a:latin typeface="Arial Narrow" panose="020B0606020202030204" pitchFamily="34" charset="0"/>
              </a:rPr>
              <a:t>[ProGEN-in] Tech., Algenextrakt, Buchweizen, straffendes, faltenglättendes Lipopeptid.</a:t>
            </a:r>
            <a:endParaRPr lang="en-GB" altLang="tr-TR" sz="1400">
              <a:solidFill>
                <a:srgbClr val="898989"/>
              </a:solidFill>
              <a:latin typeface="Arial Narrow" panose="020B0606020202030204" pitchFamily="34" charset="0"/>
            </a:endParaRPr>
          </a:p>
        </p:txBody>
      </p:sp>
      <p:pic>
        <p:nvPicPr>
          <p:cNvPr id="38920" name="Picture 4" descr="http://cosmeticdiffusion.net/wp-content/uploads/2012/06/logo-sk-manhattan.jpg">
            <a:extLst>
              <a:ext uri="{FF2B5EF4-FFF2-40B4-BE49-F238E27FC236}">
                <a16:creationId xmlns:a16="http://schemas.microsoft.com/office/drawing/2014/main" id="{50527E7D-1604-4015-927C-8F83183AF84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a:extLst>
              <a:ext uri="{FF2B5EF4-FFF2-40B4-BE49-F238E27FC236}">
                <a16:creationId xmlns:a16="http://schemas.microsoft.com/office/drawing/2014/main" id="{01170AB2-B138-4FE3-A07D-F0FCC23D5CEB}"/>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39939" name="Rectangle 2051">
            <a:extLst>
              <a:ext uri="{FF2B5EF4-FFF2-40B4-BE49-F238E27FC236}">
                <a16:creationId xmlns:a16="http://schemas.microsoft.com/office/drawing/2014/main" id="{399014CF-3466-4594-BC33-BDA7B2B92C27}"/>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39940" name="Picture 4" descr="http://cosmeticdiffusion.net/wp-content/uploads/2012/06/logo-sk-manhattan.jpg">
            <a:extLst>
              <a:ext uri="{FF2B5EF4-FFF2-40B4-BE49-F238E27FC236}">
                <a16:creationId xmlns:a16="http://schemas.microsoft.com/office/drawing/2014/main" id="{DA3387FB-7D8B-4D2A-95AE-736DAC019C9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45" name="Group 33">
            <a:extLst>
              <a:ext uri="{FF2B5EF4-FFF2-40B4-BE49-F238E27FC236}">
                <a16:creationId xmlns:a16="http://schemas.microsoft.com/office/drawing/2014/main" id="{9153643B-55E2-4F5C-A63B-331A70016785}"/>
              </a:ext>
            </a:extLst>
          </p:cNvPr>
          <p:cNvGraphicFramePr>
            <a:graphicFrameLocks noGrp="1"/>
          </p:cNvGraphicFramePr>
          <p:nvPr/>
        </p:nvGraphicFramePr>
        <p:xfrm>
          <a:off x="457200" y="1295400"/>
          <a:ext cx="8001000" cy="5029200"/>
        </p:xfrm>
        <a:graphic>
          <a:graphicData uri="http://schemas.openxmlformats.org/drawingml/2006/table">
            <a:tbl>
              <a:tblPr/>
              <a:tblGrid>
                <a:gridCol w="1524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7742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rPr>
                        <a:t>WIRKSTOFF</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S"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rPr>
                        <a:t>WIRKUNG</a:t>
                      </a: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8922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CLHORELLA VULGARIS</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Anti-Elastase, Anti-Kollagenase.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Eine grüne Mikroalge, reich an Proteinen, Vitaminen und Carotinen.</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1193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PROBIOTISCHES LYSAT</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Stimuliert die Abwehrkräfte der Haut.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Vitamine der B-Gruppe, Spurenelemente (das Lysat tötet die Bakterien ab, bewahrt jedoch den Großteil ihrer Aktivität)</a:t>
                      </a:r>
                      <a:r>
                        <a:rPr kumimoji="0" lang="en-GB" sz="1400" b="0" i="0" u="none" strike="noStrike" cap="none" normalizeH="0" baseline="0">
                          <a:ln>
                            <a:noFill/>
                          </a:ln>
                          <a:solidFill>
                            <a:srgbClr val="4D4D4D"/>
                          </a:solidFill>
                          <a:effectLst/>
                          <a:latin typeface="Verdana" pitchFamily="34" charset="0"/>
                        </a:rPr>
                        <a:t>. </a:t>
                      </a: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120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KOLLAGEN</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Feuchtigkeitsspendend und aufpolsternd.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Ein Protein, das Teil der Hautstruktur ist und die Haut elastisch macht.</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224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ASIAN CENTELLA  </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Anti-Aging-Reparaturmittel.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Hat heilende und regenerierende Eigenschaften. Es bindet Aminosäuren an die Kollagenstruktur aufgrund der Wirkung seiner Triterpene.</a:t>
                      </a:r>
                      <a:endParaRPr kumimoji="0" lang="en-GB" sz="1400" b="0" i="0" u="none" strike="noStrike" cap="none" normalizeH="0" baseline="0">
                        <a:ln>
                          <a:noFill/>
                        </a:ln>
                        <a:solidFill>
                          <a:srgbClr val="4D4D4D"/>
                        </a:solidFill>
                        <a:effectLst/>
                        <a:latin typeface="Verdana"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9957" name="Picture 2245" descr="http://alegrejardin.files.wordpress.com/2012/03/superalimentos-clorela.gif">
            <a:extLst>
              <a:ext uri="{FF2B5EF4-FFF2-40B4-BE49-F238E27FC236}">
                <a16:creationId xmlns:a16="http://schemas.microsoft.com/office/drawing/2014/main" id="{0EE7B786-7B9F-4AF5-A78E-097AA0EE1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1306"/>
          <a:stretch>
            <a:fillRect/>
          </a:stretch>
        </p:blipFill>
        <p:spPr bwMode="auto">
          <a:xfrm>
            <a:off x="762000" y="1752600"/>
            <a:ext cx="1065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2248" descr="http://blogdefarmacia.com/wp-content/uploads/2011/10/algas_marinas.jpg">
            <a:extLst>
              <a:ext uri="{FF2B5EF4-FFF2-40B4-BE49-F238E27FC236}">
                <a16:creationId xmlns:a16="http://schemas.microsoft.com/office/drawing/2014/main" id="{5B1381D6-4D61-4882-878F-33CCB3D97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33800"/>
            <a:ext cx="974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9" name="Picture 2249" descr="http://www.kromenat.com/imagenes/centella.jpg">
            <a:extLst>
              <a:ext uri="{FF2B5EF4-FFF2-40B4-BE49-F238E27FC236}">
                <a16:creationId xmlns:a16="http://schemas.microsoft.com/office/drawing/2014/main" id="{A17C4DF4-69CD-4BA9-B58B-D7BF37107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648200"/>
            <a:ext cx="581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0" name="Picture 2250" descr="http://chestofbooks.com/health/disease/Pathology-2/images/Bacillus-coli-communis-x-about-1000.jpg">
            <a:extLst>
              <a:ext uri="{FF2B5EF4-FFF2-40B4-BE49-F238E27FC236}">
                <a16:creationId xmlns:a16="http://schemas.microsoft.com/office/drawing/2014/main" id="{D89A0A1F-7988-4287-987E-33949B1B4B04}"/>
              </a:ext>
            </a:extLst>
          </p:cNvPr>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990600" y="2667000"/>
            <a:ext cx="762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DD7D1CF-BC0B-4278-963E-235645966B69}"/>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40963" name="Rectangle 3">
            <a:extLst>
              <a:ext uri="{FF2B5EF4-FFF2-40B4-BE49-F238E27FC236}">
                <a16:creationId xmlns:a16="http://schemas.microsoft.com/office/drawing/2014/main" id="{9E54F1D4-A53A-4418-836E-E1B754321DBF}"/>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40964" name="Picture 4" descr="http://cosmeticdiffusion.net/wp-content/uploads/2012/06/logo-sk-manhattan.jpg">
            <a:extLst>
              <a:ext uri="{FF2B5EF4-FFF2-40B4-BE49-F238E27FC236}">
                <a16:creationId xmlns:a16="http://schemas.microsoft.com/office/drawing/2014/main" id="{B04B38D1-1D2E-4BBD-9B61-50F42F10A8A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92" name="Group 56">
            <a:extLst>
              <a:ext uri="{FF2B5EF4-FFF2-40B4-BE49-F238E27FC236}">
                <a16:creationId xmlns:a16="http://schemas.microsoft.com/office/drawing/2014/main" id="{4853FA59-3FC3-4618-B4DA-AA0A206059C8}"/>
              </a:ext>
            </a:extLst>
          </p:cNvPr>
          <p:cNvGraphicFramePr>
            <a:graphicFrameLocks noGrp="1"/>
          </p:cNvGraphicFramePr>
          <p:nvPr/>
        </p:nvGraphicFramePr>
        <p:xfrm>
          <a:off x="685800" y="1295400"/>
          <a:ext cx="8001000" cy="4779963"/>
        </p:xfrm>
        <a:graphic>
          <a:graphicData uri="http://schemas.openxmlformats.org/drawingml/2006/table">
            <a:tbl>
              <a:tblPr/>
              <a:tblGrid>
                <a:gridCol w="1219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77430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rPr>
                        <a:t>WIRKSTOFF</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S"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rPr>
                        <a:t>WIRKUNG</a:t>
                      </a: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030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cs typeface="Times New Roman" charset="0"/>
                        </a:rPr>
                        <a:t>BUCHWEIZEN</a:t>
                      </a:r>
                      <a:endParaRPr kumimoji="0" lang="es-ES"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Verdana" pitchFamily="34" charset="0"/>
                          <a:cs typeface="Times New Roman" charset="0"/>
                        </a:rPr>
                        <a:t>Wirkt gezielt auf submentales Fett.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Verdana" pitchFamily="34" charset="0"/>
                          <a:cs typeface="Times New Roman" charset="0"/>
                        </a:rPr>
                        <a:t>Antiödematöse, entwässernde Wirkung</a:t>
                      </a:r>
                      <a:r>
                        <a:rPr kumimoji="0" lang="en-GB" sz="1400" b="0" i="0" u="none" strike="noStrike" cap="none" normalizeH="0" baseline="0">
                          <a:ln>
                            <a:noFill/>
                          </a:ln>
                          <a:solidFill>
                            <a:srgbClr val="4D4D4D"/>
                          </a:solidFill>
                          <a:effectLst/>
                          <a:latin typeface="Arial" charset="0"/>
                          <a:cs typeface="Arial" charset="0"/>
                        </a:rPr>
                        <a:t>. </a:t>
                      </a:r>
                      <a:r>
                        <a:rPr kumimoji="0" lang="en-GB" sz="1400" b="0" i="0" u="none" strike="noStrike" cap="none" normalizeH="0" baseline="0">
                          <a:ln>
                            <a:noFill/>
                          </a:ln>
                          <a:solidFill>
                            <a:srgbClr val="4D4D4D"/>
                          </a:solidFill>
                          <a:effectLst/>
                          <a:latin typeface="Verdana" pitchFamily="34" charset="0"/>
                          <a:cs typeface="Times New Roman" charset="0"/>
                        </a:rPr>
                        <a:t>Reich an Rutin, einer Substanz, die zur Verbesserung der Durchblutung eingesetzt wird.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30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cs typeface="Times New Roman" charset="0"/>
                        </a:rPr>
                        <a:t>LUPINENEXTRAKT</a:t>
                      </a:r>
                      <a:endParaRPr kumimoji="0" lang="es-ES"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Verdana" pitchFamily="34" charset="0"/>
                          <a:cs typeface="Times New Roman" charset="0"/>
                        </a:rPr>
                        <a:t>Verdichtet die Dermis.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Verdana" pitchFamily="34" charset="0"/>
                          <a:cs typeface="Times New Roman" charset="0"/>
                        </a:rPr>
                        <a:t>Erhöht die Synthese von hochwertigem Kollagen. Erhöht die Festigkeit und Elastizität der Gesichtskonturen.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30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Arial" charset="0"/>
                          <a:cs typeface="Arial" charset="0"/>
                        </a:rPr>
                        <a:t>ALOE VERA</a:t>
                      </a:r>
                      <a:endParaRPr kumimoji="0" lang="es-ES"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Spendet Feuchtigkeit, beruhigt und pflegt die Haut.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Arial" charset="0"/>
                          <a:cs typeface="Arial" charset="0"/>
                        </a:rPr>
                        <a:t>Enthält Mineralien und die Vitamine C und E, die eine spezifische reparierende Wirkung auf lichtgeschädigte Haut haben.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145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0" i="0" u="none" strike="noStrike" cap="none" normalizeH="0" baseline="0">
                          <a:ln>
                            <a:noFill/>
                          </a:ln>
                          <a:solidFill>
                            <a:srgbClr val="4D4D4D"/>
                          </a:solidFill>
                          <a:effectLst/>
                          <a:latin typeface="Verdana" pitchFamily="34" charset="0"/>
                          <a:cs typeface="Times New Roman" charset="0"/>
                        </a:rPr>
                        <a:t>ORGANISCHES SILIZIUM</a:t>
                      </a:r>
                      <a:endParaRPr kumimoji="0" lang="es-ES"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Verdana" pitchFamily="34" charset="0"/>
                          <a:cs typeface="Times New Roman" charset="0"/>
                        </a:rPr>
                        <a:t>Erhöht die Festigkeit und Elastizität der Haut.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400" b="0" i="0" u="none" strike="noStrike" cap="none" normalizeH="0" baseline="0">
                          <a:ln>
                            <a:noFill/>
                          </a:ln>
                          <a:solidFill>
                            <a:srgbClr val="4D4D4D"/>
                          </a:solidFill>
                          <a:effectLst/>
                          <a:latin typeface="Verdana" pitchFamily="34" charset="0"/>
                          <a:cs typeface="Times New Roman" charset="0"/>
                        </a:rPr>
                        <a:t>Trägt zur Regeneration von Kollagen und Elastin bei. Erhöht die Kohäsion der extrazellulären Matrix.</a:t>
                      </a:r>
                      <a:endParaRPr kumimoji="0" lang="en-GB" sz="1400" b="0" i="0" u="none" strike="noStrike" cap="none" normalizeH="0" baseline="0">
                        <a:ln>
                          <a:noFill/>
                        </a:ln>
                        <a:solidFill>
                          <a:srgbClr val="4D4D4D"/>
                        </a:solidFill>
                        <a:effectLst/>
                        <a:latin typeface="Verdana" pitchFamily="34" charset="0"/>
                      </a:endParaRPr>
                    </a:p>
                  </a:txBody>
                  <a:tcPr marT="45727" marB="4572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0981" name="Picture 81" descr="http://www.aloeveramalaga.com/images/aloe_plant.jpg">
            <a:extLst>
              <a:ext uri="{FF2B5EF4-FFF2-40B4-BE49-F238E27FC236}">
                <a16:creationId xmlns:a16="http://schemas.microsoft.com/office/drawing/2014/main" id="{57F0F8F0-6D3A-4389-8A16-9E1C7EEEE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2800"/>
            <a:ext cx="108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82" descr="http://www.carptigernuts.com/esp/images/ALTRAMUZ.jpg">
            <a:extLst>
              <a:ext uri="{FF2B5EF4-FFF2-40B4-BE49-F238E27FC236}">
                <a16:creationId xmlns:a16="http://schemas.microsoft.com/office/drawing/2014/main" id="{3CB823F5-63A3-46A2-9A85-EDBC54139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743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83" descr="http://www.sportlife.es/rcs/glosarios/1/21/170/thumb/trigo-sarraceno-248_thumb_a.jpg">
            <a:extLst>
              <a:ext uri="{FF2B5EF4-FFF2-40B4-BE49-F238E27FC236}">
                <a16:creationId xmlns:a16="http://schemas.microsoft.com/office/drawing/2014/main" id="{0C527539-683F-4A97-94B5-B70A72501AA5}"/>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914400" y="18288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84" descr="http://www.denatural.org/wp-content/uploads/2012/04/silicio-organico-denatural.gif">
            <a:extLst>
              <a:ext uri="{FF2B5EF4-FFF2-40B4-BE49-F238E27FC236}">
                <a16:creationId xmlns:a16="http://schemas.microsoft.com/office/drawing/2014/main" id="{FA1D9B36-10D3-4CD3-9916-B8E9C552AD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572000"/>
            <a:ext cx="11144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BB4D455-B5E4-4096-9465-E5D9D85292A2}"/>
              </a:ext>
            </a:extLst>
          </p:cNvPr>
          <p:cNvSpPr>
            <a:spLocks noChangeArrowheads="1"/>
          </p:cNvSpPr>
          <p:nvPr/>
        </p:nvSpPr>
        <p:spPr bwMode="auto">
          <a:xfrm>
            <a:off x="0" y="0"/>
            <a:ext cx="9144000" cy="6858000"/>
          </a:xfrm>
          <a:prstGeom prst="rect">
            <a:avLst/>
          </a:prstGeom>
          <a:solidFill>
            <a:srgbClr val="666699"/>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41987" name="Rectangle 3">
            <a:extLst>
              <a:ext uri="{FF2B5EF4-FFF2-40B4-BE49-F238E27FC236}">
                <a16:creationId xmlns:a16="http://schemas.microsoft.com/office/drawing/2014/main" id="{1B0FF319-1D78-4880-88C6-D0BB21FC0AD3}"/>
              </a:ext>
            </a:extLst>
          </p:cNvPr>
          <p:cNvSpPr>
            <a:spLocks noChangeArrowheads="1"/>
          </p:cNvSpPr>
          <p:nvPr/>
        </p:nvSpPr>
        <p:spPr bwMode="auto">
          <a:xfrm>
            <a:off x="228600" y="228600"/>
            <a:ext cx="8686800" cy="6400800"/>
          </a:xfrm>
          <a:prstGeom prst="rect">
            <a:avLst/>
          </a:prstGeom>
          <a:solidFill>
            <a:schemeClr val="bg1"/>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pic>
        <p:nvPicPr>
          <p:cNvPr id="41988" name="Picture 4">
            <a:extLst>
              <a:ext uri="{FF2B5EF4-FFF2-40B4-BE49-F238E27FC236}">
                <a16:creationId xmlns:a16="http://schemas.microsoft.com/office/drawing/2014/main" id="{4599681F-221F-4B0C-B69E-F665533DB7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68288"/>
            <a:ext cx="388620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2">
            <a:extLst>
              <a:ext uri="{FF2B5EF4-FFF2-40B4-BE49-F238E27FC236}">
                <a16:creationId xmlns:a16="http://schemas.microsoft.com/office/drawing/2014/main" id="{A260D45B-33D3-4E2A-9428-E32016A759A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2878138"/>
            <a:ext cx="390366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http://cosmeticdiffusion.net/wp-content/uploads/2012/06/logo-sk-manhattan.jpg">
            <a:extLst>
              <a:ext uri="{FF2B5EF4-FFF2-40B4-BE49-F238E27FC236}">
                <a16:creationId xmlns:a16="http://schemas.microsoft.com/office/drawing/2014/main" id="{4C33A54F-DD0B-430A-BA6C-1197227A7BC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4 Marcador de contenido">
            <a:extLst>
              <a:ext uri="{FF2B5EF4-FFF2-40B4-BE49-F238E27FC236}">
                <a16:creationId xmlns:a16="http://schemas.microsoft.com/office/drawing/2014/main" id="{AFADB45A-10B6-4494-B263-9EA927BF9D19}"/>
              </a:ext>
            </a:extLst>
          </p:cNvPr>
          <p:cNvSpPr txBox="1">
            <a:spLocks/>
          </p:cNvSpPr>
          <p:nvPr/>
        </p:nvSpPr>
        <p:spPr bwMode="auto">
          <a:xfrm>
            <a:off x="1447800" y="4405313"/>
            <a:ext cx="66294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Font typeface="Arial" panose="020B0604020202020204" pitchFamily="34" charset="0"/>
              <a:buNone/>
            </a:pPr>
            <a:r>
              <a:rPr lang="es-ES" altLang="tr-TR" sz="2000">
                <a:solidFill>
                  <a:srgbClr val="604A7B"/>
                </a:solidFill>
                <a:latin typeface="Arial Narrow" panose="020B0606020202030204" pitchFamily="34" charset="0"/>
              </a:rPr>
              <a:t>SCHRITT FÜR SCHRITT KABINENBEHANDLUNG</a:t>
            </a:r>
            <a:endParaRPr lang="es-ES" altLang="tr-TR" sz="2400" b="1">
              <a:solidFill>
                <a:srgbClr val="604A7B"/>
              </a:solidFill>
              <a:latin typeface="Arial Narrow" panose="020B0606020202030204" pitchFamily="34" charset="0"/>
            </a:endParaRPr>
          </a:p>
        </p:txBody>
      </p:sp>
    </p:spTree>
  </p:cSld>
  <p:clrMapOvr>
    <a:masterClrMapping/>
  </p:clrMapOvr>
</p:sld>
</file>

<file path=ppt/slides/slide4.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D7CE4DFC-9CBA-4030-BF24-81C87D1E4188}"/>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6147" name="Picture 4" descr="http://cosmeticdiffusion.net/wp-content/uploads/2012/06/logo-sk-manhattan.jpg">
            <a:extLst>
              <a:ext uri="{FF2B5EF4-FFF2-40B4-BE49-F238E27FC236}">
                <a16:creationId xmlns:a16="http://schemas.microsoft.com/office/drawing/2014/main" id="{DA63DA9A-A3DA-4069-9175-96BEC76D16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A8556920-771D-4702-B0DF-5F0EA3ED0369}"/>
              </a:ext>
            </a:extLst>
          </p:cNvPr>
          <p:cNvSpPr>
            <a:spLocks noGrp="1" noChangeArrowheads="1"/>
          </p:cNvSpPr>
          <p:nvPr>
            <p:ph type="body" idx="4294967295"/>
          </p:nvPr>
        </p:nvSpPr>
        <p:spPr>
          <a:xfrm>
            <a:off x="4191000" y="3886200"/>
            <a:ext cx="4648200" cy="2667000"/>
          </a:xfrm>
        </p:spPr>
        <p:txBody>
          <a:bodyPr/>
          <a:lstStyle/>
          <a:p>
            <a:pPr eaLnBrk="1" hangingPunct="1">
              <a:buFont typeface="Wingdings" panose="05000000000000000000" pitchFamily="2" charset="2"/>
              <a:buNone/>
            </a:pPr>
            <a:r>
              <a:rPr lang="en-GB" altLang="tr-TR" sz="1800">
                <a:solidFill>
                  <a:srgbClr val="4D4D4D"/>
                </a:solidFill>
                <a:latin typeface="Verdana" panose="020B0604030504040204" pitchFamily="34" charset="0"/>
              </a:rPr>
              <a:t>	Spezifische stressbedingte Faktoren (</a:t>
            </a:r>
            <a:r>
              <a:rPr lang="en-GB" altLang="tr-TR" sz="1600">
                <a:solidFill>
                  <a:srgbClr val="4D4D4D"/>
                </a:solidFill>
                <a:latin typeface="Verdana" panose="020B0604030504040204" pitchFamily="34" charset="0"/>
              </a:rPr>
              <a:t>UV-Strahlung, genetische Faktoren, freie Radikale, DNA-Fehler...) </a:t>
            </a:r>
          </a:p>
          <a:p>
            <a:pPr eaLnBrk="1" hangingPunct="1">
              <a:buFont typeface="Wingdings" panose="05000000000000000000" pitchFamily="2" charset="2"/>
              <a:buNone/>
            </a:pPr>
            <a:r>
              <a:rPr lang="en-GB" altLang="tr-TR" sz="1800">
                <a:solidFill>
                  <a:srgbClr val="4D4D4D"/>
                </a:solidFill>
                <a:latin typeface="Verdana" panose="020B0604030504040204" pitchFamily="34" charset="0"/>
              </a:rPr>
              <a:t>	Bezieht sich auf den Gesundheitszustand unserer Zellen, d. h. wenn das Aussehen nicht dem chronologischen Alter entspricht.</a:t>
            </a:r>
          </a:p>
        </p:txBody>
      </p:sp>
      <p:sp>
        <p:nvSpPr>
          <p:cNvPr id="6149" name="Rectangle 6">
            <a:extLst>
              <a:ext uri="{FF2B5EF4-FFF2-40B4-BE49-F238E27FC236}">
                <a16:creationId xmlns:a16="http://schemas.microsoft.com/office/drawing/2014/main" id="{29CEC2CD-C454-4284-A80B-3F8560A712E2}"/>
              </a:ext>
            </a:extLst>
          </p:cNvPr>
          <p:cNvSpPr>
            <a:spLocks noChangeArrowheads="1"/>
          </p:cNvSpPr>
          <p:nvPr/>
        </p:nvSpPr>
        <p:spPr bwMode="auto">
          <a:xfrm>
            <a:off x="228600" y="3962400"/>
            <a:ext cx="3886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pPr>
            <a:r>
              <a:rPr lang="en-GB" altLang="tr-TR">
                <a:solidFill>
                  <a:srgbClr val="4D4D4D"/>
                </a:solidFill>
                <a:latin typeface="Verdana" panose="020B0604030504040204" pitchFamily="34" charset="0"/>
              </a:rPr>
              <a:t>	Bestimmt durch das Alter. </a:t>
            </a:r>
          </a:p>
          <a:p>
            <a:pPr eaLnBrk="1" hangingPunct="1">
              <a:spcBef>
                <a:spcPct val="20000"/>
              </a:spcBef>
            </a:pPr>
            <a:r>
              <a:rPr lang="en-GB" altLang="tr-TR">
                <a:solidFill>
                  <a:srgbClr val="4D4D4D"/>
                </a:solidFill>
                <a:latin typeface="Verdana" panose="020B0604030504040204" pitchFamily="34" charset="0"/>
              </a:rPr>
              <a:t>	Diese Entwicklung der Haut ist unaufhaltsam und Teil des normalen Lebenszyklus von Geburt, Wachstum und Alterung</a:t>
            </a:r>
            <a:r>
              <a:rPr lang="en-GB" altLang="tr-TR" sz="1600">
                <a:solidFill>
                  <a:srgbClr val="4D4D4D"/>
                </a:solidFill>
                <a:latin typeface="Verdana" panose="020B0604030504040204" pitchFamily="34" charset="0"/>
              </a:rPr>
              <a:t>...</a:t>
            </a:r>
          </a:p>
        </p:txBody>
      </p:sp>
      <p:pic>
        <p:nvPicPr>
          <p:cNvPr id="6150" name="Picture 7" descr="http://www.vitadelia.com/images/2010/10/mujer-envejecimiento.jpg">
            <a:extLst>
              <a:ext uri="{FF2B5EF4-FFF2-40B4-BE49-F238E27FC236}">
                <a16:creationId xmlns:a16="http://schemas.microsoft.com/office/drawing/2014/main" id="{753B46B9-BEBA-4AEC-AB55-7D4AF1106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32004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0">
            <a:extLst>
              <a:ext uri="{FF2B5EF4-FFF2-40B4-BE49-F238E27FC236}">
                <a16:creationId xmlns:a16="http://schemas.microsoft.com/office/drawing/2014/main" id="{3713F2FA-C96C-4647-9B98-001F5A61F65E}"/>
              </a:ext>
            </a:extLst>
          </p:cNvPr>
          <p:cNvSpPr>
            <a:spLocks noChangeArrowheads="1"/>
          </p:cNvSpPr>
          <p:nvPr/>
        </p:nvSpPr>
        <p:spPr bwMode="auto">
          <a:xfrm>
            <a:off x="685800" y="99060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pPr>
            <a:r>
              <a:rPr lang="es-ES" altLang="tr-TR" sz="2000" b="1">
                <a:solidFill>
                  <a:srgbClr val="4D4D4D"/>
                </a:solidFill>
                <a:latin typeface="Verdana" panose="020B0604030504040204" pitchFamily="34" charset="0"/>
              </a:rPr>
              <a:t>CHRONOLOGISCH</a:t>
            </a:r>
          </a:p>
        </p:txBody>
      </p:sp>
      <p:sp>
        <p:nvSpPr>
          <p:cNvPr id="6152" name="Rectangle 11">
            <a:extLst>
              <a:ext uri="{FF2B5EF4-FFF2-40B4-BE49-F238E27FC236}">
                <a16:creationId xmlns:a16="http://schemas.microsoft.com/office/drawing/2014/main" id="{3AE76C01-71F9-4641-ACF5-F958C0792986}"/>
              </a:ext>
            </a:extLst>
          </p:cNvPr>
          <p:cNvSpPr>
            <a:spLocks noChangeArrowheads="1"/>
          </p:cNvSpPr>
          <p:nvPr/>
        </p:nvSpPr>
        <p:spPr bwMode="auto">
          <a:xfrm>
            <a:off x="4267200" y="990600"/>
            <a:ext cx="449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pPr>
            <a:r>
              <a:rPr lang="es-ES" altLang="tr-TR" sz="2000" b="1">
                <a:solidFill>
                  <a:srgbClr val="4D4D4D"/>
                </a:solidFill>
                <a:latin typeface="Verdana" panose="020B0604030504040204" pitchFamily="34" charset="0"/>
              </a:rPr>
              <a:t>BIOLOGISCH oder SENESZENT</a:t>
            </a:r>
            <a:endParaRPr lang="es-ES" altLang="tr-TR" b="1">
              <a:solidFill>
                <a:srgbClr val="4D4D4D"/>
              </a:solidFill>
              <a:latin typeface="Verdana" panose="020B0604030504040204" pitchFamily="34" charset="0"/>
            </a:endParaRPr>
          </a:p>
        </p:txBody>
      </p:sp>
      <p:pic>
        <p:nvPicPr>
          <p:cNvPr id="6153" name="Picture 12" descr="http://www.elsolquilmes.com.ar/imagenes/noticias/2011-11/1322679118D.jpg">
            <a:extLst>
              <a:ext uri="{FF2B5EF4-FFF2-40B4-BE49-F238E27FC236}">
                <a16:creationId xmlns:a16="http://schemas.microsoft.com/office/drawing/2014/main" id="{D839B9F8-22B5-4F1F-86AF-668D459F7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a:extLst>
              <a:ext uri="{FF2B5EF4-FFF2-40B4-BE49-F238E27FC236}">
                <a16:creationId xmlns:a16="http://schemas.microsoft.com/office/drawing/2014/main" id="{70D3C1E8-4D4C-4FDE-8649-DD35372A9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4" t="9375" r="3751" b="47426"/>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4" descr="http://cosmeticdiffusion.net/wp-content/uploads/2012/06/logo-sk-manhattan.jpg">
            <a:extLst>
              <a:ext uri="{FF2B5EF4-FFF2-40B4-BE49-F238E27FC236}">
                <a16:creationId xmlns:a16="http://schemas.microsoft.com/office/drawing/2014/main" id="{5C699FBF-2171-415B-8058-4A335E5ECB25}"/>
              </a:ext>
            </a:extLst>
          </p:cNvPr>
          <p:cNvPicPr>
            <a:picLocks noChangeAspect="1" noChangeArrowheads="1"/>
          </p:cNvPicPr>
          <p:nvPr/>
        </p:nvPicPr>
        <p:blipFill>
          <a:blip r:embed="rId4">
            <a:clrChange>
              <a:clrFrom>
                <a:srgbClr val="FFFFFF"/>
              </a:clrFrom>
              <a:clrTo>
                <a:srgbClr val="FFFFFF">
                  <a:alpha val="0"/>
                </a:srgbClr>
              </a:clrTo>
            </a:clrChange>
            <a:lum bright="100000" contrast="-100000"/>
            <a:grayscl/>
            <a:biLevel thresh="50000"/>
            <a:extLst>
              <a:ext uri="{28A0092B-C50C-407E-A947-70E740481C1C}">
                <a14:useLocalDpi xmlns:a14="http://schemas.microsoft.com/office/drawing/2010/main" val="0"/>
              </a:ext>
            </a:extLst>
          </a:blip>
          <a:srcRect l="7726" t="8661" r="3456" b="30569"/>
          <a:stretch>
            <a:fillRect/>
          </a:stretch>
        </p:blipFill>
        <p:spPr bwMode="auto">
          <a:xfrm>
            <a:off x="7348538" y="6172200"/>
            <a:ext cx="15668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
            <a:extLst>
              <a:ext uri="{FF2B5EF4-FFF2-40B4-BE49-F238E27FC236}">
                <a16:creationId xmlns:a16="http://schemas.microsoft.com/office/drawing/2014/main" id="{FB5BAA38-A8E0-421E-947E-2722894BA535}"/>
              </a:ext>
            </a:extLst>
          </p:cNvPr>
          <p:cNvSpPr txBox="1">
            <a:spLocks noChangeArrowheads="1"/>
          </p:cNvSpPr>
          <p:nvPr/>
        </p:nvSpPr>
        <p:spPr bwMode="auto">
          <a:xfrm>
            <a:off x="304800" y="2057400"/>
            <a:ext cx="27416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es-ES" altLang="tr-TR" sz="1200" b="1">
                <a:solidFill>
                  <a:schemeClr val="bg1"/>
                </a:solidFill>
                <a:latin typeface="Arial" panose="020B0604020202020204" pitchFamily="34" charset="0"/>
                <a:cs typeface="Arial" panose="020B0604020202020204" pitchFamily="34" charset="0"/>
              </a:rPr>
              <a:t>1. </a:t>
            </a:r>
            <a:r>
              <a:rPr lang="en-GB" altLang="tr-TR" sz="1200" b="1">
                <a:solidFill>
                  <a:schemeClr val="bg1"/>
                </a:solidFill>
                <a:latin typeface="Arial" panose="020B0604020202020204" pitchFamily="34" charset="0"/>
                <a:cs typeface="Arial" panose="020B0604020202020204" pitchFamily="34" charset="0"/>
              </a:rPr>
              <a:t>Entfernen Sie alle Make-up-Spuren aus dem Gesicht mit dem speziellen Augen-Make-up-Entferner von SKEYNDOR.  Peelen Sie die Haut mit dem für Sie am besten geeigneten Peeling-Produkt von SKEYNDOR.   </a:t>
            </a:r>
          </a:p>
        </p:txBody>
      </p:sp>
      <p:sp>
        <p:nvSpPr>
          <p:cNvPr id="43013" name="Text Box 10">
            <a:extLst>
              <a:ext uri="{FF2B5EF4-FFF2-40B4-BE49-F238E27FC236}">
                <a16:creationId xmlns:a16="http://schemas.microsoft.com/office/drawing/2014/main" id="{8C840566-F418-48CD-B208-0E562CBD15A0}"/>
              </a:ext>
            </a:extLst>
          </p:cNvPr>
          <p:cNvSpPr txBox="1">
            <a:spLocks noChangeArrowheads="1"/>
          </p:cNvSpPr>
          <p:nvPr/>
        </p:nvSpPr>
        <p:spPr bwMode="auto">
          <a:xfrm>
            <a:off x="6042025" y="2057400"/>
            <a:ext cx="2797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200" b="1">
                <a:solidFill>
                  <a:schemeClr val="bg1"/>
                </a:solidFill>
                <a:latin typeface="Arial" panose="020B0604020202020204" pitchFamily="34" charset="0"/>
                <a:cs typeface="Times New Roman" panose="02020603050405020304" pitchFamily="18" charset="0"/>
              </a:rPr>
              <a:t>2. </a:t>
            </a:r>
            <a:r>
              <a:rPr lang="en-GB" altLang="tr-TR" sz="1200" b="1">
                <a:solidFill>
                  <a:schemeClr val="bg1"/>
                </a:solidFill>
                <a:latin typeface="Arial" panose="020B0604020202020204" pitchFamily="34" charset="0"/>
                <a:cs typeface="Times New Roman" panose="02020603050405020304" pitchFamily="18" charset="0"/>
              </a:rPr>
              <a:t>Um das Behandlungsergebnis zu verbessern, massieren Sie den Trapezmuskel und den Halsbereich, um den Nacken zu entspannen und Verspannungen zu lösen</a:t>
            </a:r>
            <a:r>
              <a:rPr lang="es-ES" altLang="tr-TR" sz="1200" b="1">
                <a:solidFill>
                  <a:schemeClr val="bg1"/>
                </a:solidFill>
                <a:latin typeface="Arial" panose="020B0604020202020204" pitchFamily="34" charset="0"/>
                <a:cs typeface="Times New Roman" panose="02020603050405020304" pitchFamily="18" charset="0"/>
              </a:rPr>
              <a:t>. </a:t>
            </a:r>
          </a:p>
        </p:txBody>
      </p:sp>
      <p:pic>
        <p:nvPicPr>
          <p:cNvPr id="43014" name="Picture 16">
            <a:extLst>
              <a:ext uri="{FF2B5EF4-FFF2-40B4-BE49-F238E27FC236}">
                <a16:creationId xmlns:a16="http://schemas.microsoft.com/office/drawing/2014/main" id="{E6E34B3C-B791-4FE9-838C-BC1388737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571" t="25714" r="35001" b="27603"/>
          <a:stretch>
            <a:fillRect/>
          </a:stretch>
        </p:blipFill>
        <p:spPr bwMode="auto">
          <a:xfrm>
            <a:off x="3046413" y="1981200"/>
            <a:ext cx="290671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19">
            <a:extLst>
              <a:ext uri="{FF2B5EF4-FFF2-40B4-BE49-F238E27FC236}">
                <a16:creationId xmlns:a16="http://schemas.microsoft.com/office/drawing/2014/main" id="{2BEBA902-AA71-4AC6-A04B-853ED9B5F5A2}"/>
              </a:ext>
            </a:extLst>
          </p:cNvPr>
          <p:cNvSpPr txBox="1">
            <a:spLocks noChangeArrowheads="1"/>
          </p:cNvSpPr>
          <p:nvPr/>
        </p:nvSpPr>
        <p:spPr bwMode="auto">
          <a:xfrm>
            <a:off x="304800" y="3155950"/>
            <a:ext cx="274161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es-ES" altLang="tr-TR" sz="1200" b="1">
                <a:solidFill>
                  <a:schemeClr val="bg1"/>
                </a:solidFill>
                <a:latin typeface="Arial" panose="020B0604020202020204" pitchFamily="34" charset="0"/>
                <a:cs typeface="Arial" panose="020B0604020202020204" pitchFamily="34" charset="0"/>
              </a:rPr>
              <a:t>3. </a:t>
            </a:r>
            <a:r>
              <a:rPr lang="en-GB" altLang="tr-TR" sz="1200" b="1">
                <a:solidFill>
                  <a:schemeClr val="bg1"/>
                </a:solidFill>
                <a:latin typeface="Arial" panose="020B0604020202020204" pitchFamily="34" charset="0"/>
                <a:cs typeface="Arial" panose="020B0604020202020204" pitchFamily="34" charset="0"/>
              </a:rPr>
              <a:t>Tragen Sie das Activating Firming Gel nach der empfohlenen straffenden Massage auf oder wenden Sie 6 bis 8 Minuten lang Hydroelektroforese-Strom mit negativer Polarität an.   </a:t>
            </a:r>
          </a:p>
        </p:txBody>
      </p:sp>
      <p:sp>
        <p:nvSpPr>
          <p:cNvPr id="43016" name="Text Box 20">
            <a:extLst>
              <a:ext uri="{FF2B5EF4-FFF2-40B4-BE49-F238E27FC236}">
                <a16:creationId xmlns:a16="http://schemas.microsoft.com/office/drawing/2014/main" id="{334C9FD3-D7B3-4246-801A-C229F6A0076D}"/>
              </a:ext>
            </a:extLst>
          </p:cNvPr>
          <p:cNvSpPr txBox="1">
            <a:spLocks noChangeArrowheads="1"/>
          </p:cNvSpPr>
          <p:nvPr/>
        </p:nvSpPr>
        <p:spPr bwMode="auto">
          <a:xfrm>
            <a:off x="6042025" y="3140075"/>
            <a:ext cx="27971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200" b="1">
                <a:solidFill>
                  <a:schemeClr val="bg1"/>
                </a:solidFill>
                <a:latin typeface="Arial" panose="020B0604020202020204" pitchFamily="34" charset="0"/>
                <a:cs typeface="Times New Roman" panose="02020603050405020304" pitchFamily="18" charset="0"/>
              </a:rPr>
              <a:t>4. </a:t>
            </a:r>
            <a:r>
              <a:rPr lang="en-GB" altLang="tr-TR" sz="1200" b="1">
                <a:solidFill>
                  <a:schemeClr val="bg1"/>
                </a:solidFill>
                <a:latin typeface="Arial" panose="020B0604020202020204" pitchFamily="34" charset="0"/>
                <a:cs typeface="Times New Roman" panose="02020603050405020304" pitchFamily="18" charset="0"/>
              </a:rPr>
              <a:t>Tragen Sie das Anti-Gravity-Serum auf und sorgen Sie mit einer kräftigen Massage dafür, dass es vollständig einzieht, oder wenden Sie 6 bis 8 Minuten lang den Elektroporationsstrom an. </a:t>
            </a:r>
          </a:p>
        </p:txBody>
      </p:sp>
      <p:sp>
        <p:nvSpPr>
          <p:cNvPr id="43017" name="Text Box 21">
            <a:extLst>
              <a:ext uri="{FF2B5EF4-FFF2-40B4-BE49-F238E27FC236}">
                <a16:creationId xmlns:a16="http://schemas.microsoft.com/office/drawing/2014/main" id="{C547E7DA-02BA-46A1-8F0E-5EDB8393D554}"/>
              </a:ext>
            </a:extLst>
          </p:cNvPr>
          <p:cNvSpPr txBox="1">
            <a:spLocks noChangeArrowheads="1"/>
          </p:cNvSpPr>
          <p:nvPr/>
        </p:nvSpPr>
        <p:spPr bwMode="auto">
          <a:xfrm>
            <a:off x="304800" y="4298950"/>
            <a:ext cx="27416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es-ES" altLang="tr-TR" sz="1200" b="1">
                <a:solidFill>
                  <a:schemeClr val="bg1"/>
                </a:solidFill>
                <a:latin typeface="Arial" panose="020B0604020202020204" pitchFamily="34" charset="0"/>
                <a:cs typeface="Arial" panose="020B0604020202020204" pitchFamily="34" charset="0"/>
              </a:rPr>
              <a:t>5. </a:t>
            </a:r>
            <a:r>
              <a:rPr lang="en-GB" altLang="tr-TR" sz="1200" b="1">
                <a:solidFill>
                  <a:schemeClr val="bg1"/>
                </a:solidFill>
                <a:latin typeface="Arial" panose="020B0604020202020204" pitchFamily="34" charset="0"/>
                <a:cs typeface="Arial" panose="020B0604020202020204" pitchFamily="34" charset="0"/>
              </a:rPr>
              <a:t>Entfernen Sie alle Produktreste und tragen Sie die Immediate Lift Action Mask auf, sodass sie das gesamte Gesicht bedeckt.</a:t>
            </a:r>
          </a:p>
          <a:p>
            <a:pPr algn="r" eaLnBrk="1" hangingPunct="1"/>
            <a:r>
              <a:rPr lang="en-GB" altLang="tr-TR" sz="1200" b="1">
                <a:solidFill>
                  <a:schemeClr val="bg1"/>
                </a:solidFill>
                <a:latin typeface="Arial" panose="020B0604020202020204" pitchFamily="34" charset="0"/>
                <a:cs typeface="Arial" panose="020B0604020202020204" pitchFamily="34" charset="0"/>
              </a:rPr>
              <a:t>Lassen Sie sie 20 bis 25 Minuten einwirken und entfernen Sie sie dann in einem Stück.  </a:t>
            </a:r>
          </a:p>
        </p:txBody>
      </p:sp>
      <p:sp>
        <p:nvSpPr>
          <p:cNvPr id="43018" name="Text Box 22">
            <a:extLst>
              <a:ext uri="{FF2B5EF4-FFF2-40B4-BE49-F238E27FC236}">
                <a16:creationId xmlns:a16="http://schemas.microsoft.com/office/drawing/2014/main" id="{E3ADCC0B-69D4-4090-9580-888D1A2D96E4}"/>
              </a:ext>
            </a:extLst>
          </p:cNvPr>
          <p:cNvSpPr txBox="1">
            <a:spLocks noChangeArrowheads="1"/>
          </p:cNvSpPr>
          <p:nvPr/>
        </p:nvSpPr>
        <p:spPr bwMode="auto">
          <a:xfrm>
            <a:off x="6042025" y="4267200"/>
            <a:ext cx="2797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200" b="1">
                <a:solidFill>
                  <a:schemeClr val="bg1"/>
                </a:solidFill>
                <a:latin typeface="Arial" panose="020B0604020202020204" pitchFamily="34" charset="0"/>
                <a:cs typeface="Times New Roman" panose="02020603050405020304" pitchFamily="18" charset="0"/>
              </a:rPr>
              <a:t>6. </a:t>
            </a:r>
            <a:r>
              <a:rPr lang="en-GB" altLang="tr-TR" sz="1200" b="1">
                <a:solidFill>
                  <a:schemeClr val="bg1"/>
                </a:solidFill>
                <a:latin typeface="Arial" panose="020B0604020202020204" pitchFamily="34" charset="0"/>
                <a:cs typeface="Times New Roman" panose="02020603050405020304" pitchFamily="18" charset="0"/>
              </a:rPr>
              <a:t>Beenden Sie die Behandlung mit der Lift Contour Cream. Tragen Sie je nach Hauttyp die erforderliche Menge auf. </a:t>
            </a:r>
          </a:p>
        </p:txBody>
      </p:sp>
      <p:pic>
        <p:nvPicPr>
          <p:cNvPr id="43019" name="Picture 28">
            <a:extLst>
              <a:ext uri="{FF2B5EF4-FFF2-40B4-BE49-F238E27FC236}">
                <a16:creationId xmlns:a16="http://schemas.microsoft.com/office/drawing/2014/main" id="{17BEEF62-4ED8-4AC9-AF68-6E272703D4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754" t="36484" r="8282" b="48993"/>
          <a:stretch>
            <a:fillRect/>
          </a:stretch>
        </p:blipFill>
        <p:spPr bwMode="auto">
          <a:xfrm>
            <a:off x="6400800" y="915988"/>
            <a:ext cx="22860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0" name="Text Box 8">
            <a:extLst>
              <a:ext uri="{FF2B5EF4-FFF2-40B4-BE49-F238E27FC236}">
                <a16:creationId xmlns:a16="http://schemas.microsoft.com/office/drawing/2014/main" id="{50FC3CA8-CBF7-4ACB-A6FF-8C18BF07367F}"/>
              </a:ext>
            </a:extLst>
          </p:cNvPr>
          <p:cNvSpPr txBox="1">
            <a:spLocks noChangeArrowheads="1"/>
          </p:cNvSpPr>
          <p:nvPr/>
        </p:nvSpPr>
        <p:spPr bwMode="auto">
          <a:xfrm>
            <a:off x="3587750" y="7620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2000" b="1">
                <a:solidFill>
                  <a:schemeClr val="bg2"/>
                </a:solidFill>
                <a:latin typeface="Arial" panose="020B0604020202020204" pitchFamily="34" charset="0"/>
              </a:rPr>
              <a:t>BEHANDLUNG SCHRITT FÜR SCHRITT</a:t>
            </a:r>
            <a:endParaRPr lang="es-ES" altLang="tr-TR" sz="2000">
              <a:solidFill>
                <a:schemeClr val="bg2"/>
              </a:solidFill>
              <a:latin typeface="Arial" panose="020B0604020202020204" pitchFamily="34" charset="0"/>
            </a:endParaRPr>
          </a:p>
        </p:txBody>
      </p:sp>
    </p:spTree>
  </p:cSld>
  <p:clrMapOvr>
    <a:masterClrMapping/>
  </p:clrMapOvr>
</p:sld>
</file>

<file path=ppt/slides/slide4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a:extLst>
              <a:ext uri="{FF2B5EF4-FFF2-40B4-BE49-F238E27FC236}">
                <a16:creationId xmlns:a16="http://schemas.microsoft.com/office/drawing/2014/main" id="{721C4A41-4670-4392-A9B6-00461A948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4" t="9375" r="3751" b="3906"/>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5">
            <a:extLst>
              <a:ext uri="{FF2B5EF4-FFF2-40B4-BE49-F238E27FC236}">
                <a16:creationId xmlns:a16="http://schemas.microsoft.com/office/drawing/2014/main" id="{0E40C950-9044-40D1-A50E-41CD3D8F2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4" t="45854" r="52084" b="28226"/>
          <a:stretch>
            <a:fillRect/>
          </a:stretch>
        </p:blipFill>
        <p:spPr bwMode="auto">
          <a:xfrm>
            <a:off x="0" y="4267200"/>
            <a:ext cx="4267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4" descr="http://cosmeticdiffusion.net/wp-content/uploads/2012/06/logo-sk-manhattan.jpg">
            <a:extLst>
              <a:ext uri="{FF2B5EF4-FFF2-40B4-BE49-F238E27FC236}">
                <a16:creationId xmlns:a16="http://schemas.microsoft.com/office/drawing/2014/main" id="{379EDA74-72E5-46C4-AA25-6E726D625AAB}"/>
              </a:ext>
            </a:extLst>
          </p:cNvPr>
          <p:cNvPicPr>
            <a:picLocks noChangeAspect="1" noChangeArrowheads="1"/>
          </p:cNvPicPr>
          <p:nvPr/>
        </p:nvPicPr>
        <p:blipFill>
          <a:blip r:embed="rId4">
            <a:clrChange>
              <a:clrFrom>
                <a:srgbClr val="FFFFFF"/>
              </a:clrFrom>
              <a:clrTo>
                <a:srgbClr val="FFFFFF">
                  <a:alpha val="0"/>
                </a:srgbClr>
              </a:clrTo>
            </a:clrChange>
            <a:lum bright="100000" contrast="-100000"/>
            <a:grayscl/>
            <a:biLevel thresh="50000"/>
            <a:extLst>
              <a:ext uri="{28A0092B-C50C-407E-A947-70E740481C1C}">
                <a14:useLocalDpi xmlns:a14="http://schemas.microsoft.com/office/drawing/2010/main" val="0"/>
              </a:ext>
            </a:extLst>
          </a:blip>
          <a:srcRect l="7726" t="8661" r="3456" b="30569"/>
          <a:stretch>
            <a:fillRect/>
          </a:stretch>
        </p:blipFill>
        <p:spPr bwMode="auto">
          <a:xfrm>
            <a:off x="3505200" y="3136900"/>
            <a:ext cx="213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0">
            <a:extLst>
              <a:ext uri="{FF2B5EF4-FFF2-40B4-BE49-F238E27FC236}">
                <a16:creationId xmlns:a16="http://schemas.microsoft.com/office/drawing/2014/main" id="{71DB8C92-8C74-4D3F-BC0D-516FBEBF9BD0}"/>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7171" name="Picture 4" descr="http://cosmeticdiffusion.net/wp-content/uploads/2012/06/logo-sk-manhattan.jpg">
            <a:extLst>
              <a:ext uri="{FF2B5EF4-FFF2-40B4-BE49-F238E27FC236}">
                <a16:creationId xmlns:a16="http://schemas.microsoft.com/office/drawing/2014/main" id="{0FB90860-2736-4733-AA21-FB1C4DB9A1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26" descr="http://linaaguilera.files.wordpress.com/2011/11/m.jpg">
            <a:extLst>
              <a:ext uri="{FF2B5EF4-FFF2-40B4-BE49-F238E27FC236}">
                <a16:creationId xmlns:a16="http://schemas.microsoft.com/office/drawing/2014/main" id="{C9824306-0156-45B0-8305-A3EB11F007F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81000"/>
            <a:ext cx="54943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027">
            <a:extLst>
              <a:ext uri="{FF2B5EF4-FFF2-40B4-BE49-F238E27FC236}">
                <a16:creationId xmlns:a16="http://schemas.microsoft.com/office/drawing/2014/main" id="{58C56968-8527-4E31-9E5D-3D6E135A5B0A}"/>
              </a:ext>
            </a:extLst>
          </p:cNvPr>
          <p:cNvSpPr txBox="1">
            <a:spLocks noChangeArrowheads="1"/>
          </p:cNvSpPr>
          <p:nvPr/>
        </p:nvSpPr>
        <p:spPr bwMode="auto">
          <a:xfrm>
            <a:off x="501650" y="1087438"/>
            <a:ext cx="13763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3200">
                <a:solidFill>
                  <a:srgbClr val="4D4D4D"/>
                </a:solidFill>
                <a:latin typeface="Verdana" panose="020B0604030504040204" pitchFamily="34" charset="0"/>
              </a:rPr>
              <a:t>Zelle...</a:t>
            </a:r>
          </a:p>
        </p:txBody>
      </p:sp>
    </p:spTree>
  </p:cSld>
  <p:clrMapOvr>
    <a:masterClrMapping/>
  </p:clrMapOvr>
</p:sld>
</file>

<file path=ppt/slides/slide6.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267C2EC-466D-41A8-80AD-C1CC08290BAA}"/>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8195" name="Picture 4" descr="http://cosmeticdiffusion.net/wp-content/uploads/2012/06/logo-sk-manhattan.jpg">
            <a:extLst>
              <a:ext uri="{FF2B5EF4-FFF2-40B4-BE49-F238E27FC236}">
                <a16:creationId xmlns:a16="http://schemas.microsoft.com/office/drawing/2014/main" id="{88521629-260E-4652-8274-B9B9B098E85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http://losarchivosdelatierra.com/storage/Histone.jpg?__SQUARESPACE_CACHEVERSION=1286389784688">
            <a:extLst>
              <a:ext uri="{FF2B5EF4-FFF2-40B4-BE49-F238E27FC236}">
                <a16:creationId xmlns:a16="http://schemas.microsoft.com/office/drawing/2014/main" id="{0C073031-76A9-4E41-822C-D4965B06319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9488" y="304800"/>
            <a:ext cx="53959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5 CuadroTexto">
            <a:extLst>
              <a:ext uri="{FF2B5EF4-FFF2-40B4-BE49-F238E27FC236}">
                <a16:creationId xmlns:a16="http://schemas.microsoft.com/office/drawing/2014/main" id="{3806A3F1-46D4-4B49-A22B-A78767003530}"/>
              </a:ext>
            </a:extLst>
          </p:cNvPr>
          <p:cNvSpPr txBox="1">
            <a:spLocks noChangeArrowheads="1"/>
          </p:cNvSpPr>
          <p:nvPr/>
        </p:nvSpPr>
        <p:spPr bwMode="auto">
          <a:xfrm>
            <a:off x="0" y="5546725"/>
            <a:ext cx="899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2000">
                <a:solidFill>
                  <a:srgbClr val="4D4D4D"/>
                </a:solidFill>
                <a:latin typeface="Verdana" panose="020B0604030504040204" pitchFamily="34" charset="0"/>
              </a:rPr>
              <a:t>CHROMOSOMEN = Eine Gruppe von Genen</a:t>
            </a:r>
            <a:endParaRPr lang="en-GB" altLang="tr-TR" sz="2000">
              <a:solidFill>
                <a:srgbClr val="4D4D4D"/>
              </a:solidFill>
              <a:latin typeface="Verdana" panose="020B0604030504040204" pitchFamily="34" charset="0"/>
              <a:cs typeface="Arial" panose="020B0604020202020204" pitchFamily="34" charset="0"/>
            </a:endParaRPr>
          </a:p>
          <a:p>
            <a:pPr eaLnBrk="1" hangingPunct="1"/>
            <a:r>
              <a:rPr lang="en-GB" altLang="tr-TR" sz="2000">
                <a:solidFill>
                  <a:srgbClr val="4D4D4D"/>
                </a:solidFill>
                <a:latin typeface="Verdana" panose="020B0604030504040204" pitchFamily="34" charset="0"/>
              </a:rPr>
              <a:t>GENE = Sie beschreiben eine Botschaft oder Anweisung</a:t>
            </a:r>
          </a:p>
          <a:p>
            <a:pPr eaLnBrk="1" hangingPunct="1"/>
            <a:r>
              <a:rPr lang="en-GB" altLang="tr-TR" sz="2000">
                <a:solidFill>
                  <a:srgbClr val="4D4D4D"/>
                </a:solidFill>
                <a:latin typeface="Verdana" panose="020B0604030504040204" pitchFamily="34" charset="0"/>
              </a:rPr>
              <a:t>DNA = Wir speichern alle genetischen Informationen</a:t>
            </a:r>
          </a:p>
        </p:txBody>
      </p:sp>
      <p:sp>
        <p:nvSpPr>
          <p:cNvPr id="8198" name="Rectangle 10">
            <a:extLst>
              <a:ext uri="{FF2B5EF4-FFF2-40B4-BE49-F238E27FC236}">
                <a16:creationId xmlns:a16="http://schemas.microsoft.com/office/drawing/2014/main" id="{57C42DAA-E2B0-4D78-888E-23B29FA03D67}"/>
              </a:ext>
            </a:extLst>
          </p:cNvPr>
          <p:cNvSpPr>
            <a:spLocks noChangeArrowheads="1"/>
          </p:cNvSpPr>
          <p:nvPr/>
        </p:nvSpPr>
        <p:spPr bwMode="auto">
          <a:xfrm>
            <a:off x="6629400" y="5105400"/>
            <a:ext cx="990600" cy="457200"/>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8199" name="Rectangle 11">
            <a:extLst>
              <a:ext uri="{FF2B5EF4-FFF2-40B4-BE49-F238E27FC236}">
                <a16:creationId xmlns:a16="http://schemas.microsoft.com/office/drawing/2014/main" id="{C5D182F5-E6D4-4EF2-8FBD-B83FC331621C}"/>
              </a:ext>
            </a:extLst>
          </p:cNvPr>
          <p:cNvSpPr>
            <a:spLocks noChangeArrowheads="1"/>
          </p:cNvSpPr>
          <p:nvPr/>
        </p:nvSpPr>
        <p:spPr bwMode="auto">
          <a:xfrm>
            <a:off x="6553200" y="5410200"/>
            <a:ext cx="304800" cy="152400"/>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GB" altLang="tr-TR" sz="2000">
              <a:latin typeface="Verdana" panose="020B0604030504040204" pitchFamily="34" charset="0"/>
            </a:endParaRPr>
          </a:p>
        </p:txBody>
      </p:sp>
      <p:sp>
        <p:nvSpPr>
          <p:cNvPr id="8200" name="Text Box 12">
            <a:extLst>
              <a:ext uri="{FF2B5EF4-FFF2-40B4-BE49-F238E27FC236}">
                <a16:creationId xmlns:a16="http://schemas.microsoft.com/office/drawing/2014/main" id="{074487BE-947B-4ABE-B189-624B6A28F21B}"/>
              </a:ext>
            </a:extLst>
          </p:cNvPr>
          <p:cNvSpPr txBox="1">
            <a:spLocks noChangeArrowheads="1"/>
          </p:cNvSpPr>
          <p:nvPr/>
        </p:nvSpPr>
        <p:spPr bwMode="auto">
          <a:xfrm>
            <a:off x="457200" y="1630363"/>
            <a:ext cx="1779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3200">
                <a:solidFill>
                  <a:srgbClr val="4D4D4D"/>
                </a:solidFill>
                <a:latin typeface="Verdana" panose="020B0604030504040204" pitchFamily="34" charset="0"/>
              </a:rPr>
              <a:t>Zellkern</a:t>
            </a:r>
          </a:p>
        </p:txBody>
      </p:sp>
      <p:sp>
        <p:nvSpPr>
          <p:cNvPr id="8201" name="Rectangle 1">
            <a:extLst>
              <a:ext uri="{FF2B5EF4-FFF2-40B4-BE49-F238E27FC236}">
                <a16:creationId xmlns:a16="http://schemas.microsoft.com/office/drawing/2014/main" id="{335FA24E-3CB7-452A-A7F2-A9D9B6D40BF9}"/>
              </a:ext>
            </a:extLst>
          </p:cNvPr>
          <p:cNvSpPr>
            <a:spLocks noChangeArrowheads="1"/>
          </p:cNvSpPr>
          <p:nvPr/>
        </p:nvSpPr>
        <p:spPr bwMode="auto">
          <a:xfrm>
            <a:off x="0" y="2222500"/>
            <a:ext cx="38941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sz="1600">
                <a:solidFill>
                  <a:srgbClr val="4D4D4D"/>
                </a:solidFill>
                <a:latin typeface="Verdana" panose="020B0604030504040204" pitchFamily="34" charset="0"/>
              </a:rPr>
              <a:t>Dies ist der wichtigste Teil </a:t>
            </a:r>
          </a:p>
          <a:p>
            <a:pPr eaLnBrk="1" hangingPunct="1"/>
            <a:r>
              <a:rPr lang="en-GB" altLang="tr-TR" sz="1600">
                <a:solidFill>
                  <a:srgbClr val="4D4D4D"/>
                </a:solidFill>
                <a:latin typeface="Verdana" panose="020B0604030504040204" pitchFamily="34" charset="0"/>
              </a:rPr>
              <a:t>der Zelle.  Er speichert alle unsere </a:t>
            </a:r>
          </a:p>
          <a:p>
            <a:pPr eaLnBrk="1" hangingPunct="1"/>
            <a:r>
              <a:rPr lang="en-GB" altLang="tr-TR" sz="1600">
                <a:solidFill>
                  <a:srgbClr val="4D4D4D"/>
                </a:solidFill>
                <a:latin typeface="Verdana" panose="020B0604030504040204" pitchFamily="34" charset="0"/>
              </a:rPr>
              <a:t>Informationen.</a:t>
            </a:r>
            <a:endParaRPr lang="en-GB" altLang="tr-TR" sz="1600">
              <a:solidFill>
                <a:srgbClr val="4D4D4D"/>
              </a:solidFill>
              <a:latin typeface="Verdana" panose="020B0604030504040204" pitchFamily="34" charset="0"/>
              <a:cs typeface="Arial" panose="020B0604020202020204" pitchFamily="34" charset="0"/>
            </a:endParaRPr>
          </a:p>
        </p:txBody>
      </p:sp>
    </p:spTree>
  </p:cSld>
  <p:clrMapOvr>
    <a:masterClrMapping/>
  </p:clrMapOvr>
</p:sld>
</file>

<file path=ppt/slides/slide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0E78A32F-BCE0-419F-A502-DA75555D8AC6}"/>
              </a:ext>
            </a:extLst>
          </p:cNvPr>
          <p:cNvSpPr>
            <a:spLocks noGrp="1" noChangeArrowheads="1"/>
          </p:cNvSpPr>
          <p:nvPr>
            <p:ph type="title" idx="4294967295"/>
          </p:nvPr>
        </p:nvSpPr>
        <p:spPr/>
        <p:txBody>
          <a:bodyPr anchor="ctr"/>
          <a:lstStyle/>
          <a:p>
            <a:pPr eaLnBrk="1" hangingPunct="1"/>
            <a:endParaRPr lang="en-GB" altLang="tr-TR"/>
          </a:p>
        </p:txBody>
      </p:sp>
      <p:sp>
        <p:nvSpPr>
          <p:cNvPr id="9219" name="Rectangle 1027">
            <a:extLst>
              <a:ext uri="{FF2B5EF4-FFF2-40B4-BE49-F238E27FC236}">
                <a16:creationId xmlns:a16="http://schemas.microsoft.com/office/drawing/2014/main" id="{4DBE1B7D-0302-4431-918D-0413D65F72D2}"/>
              </a:ext>
            </a:extLst>
          </p:cNvPr>
          <p:cNvSpPr>
            <a:spLocks noGrp="1" noChangeArrowheads="1"/>
          </p:cNvSpPr>
          <p:nvPr>
            <p:ph type="body" idx="4294967295"/>
          </p:nvPr>
        </p:nvSpPr>
        <p:spPr/>
        <p:txBody>
          <a:bodyPr/>
          <a:lstStyle/>
          <a:p>
            <a:pPr eaLnBrk="1" hangingPunct="1"/>
            <a:endParaRPr lang="en-GB" altLang="tr-TR"/>
          </a:p>
        </p:txBody>
      </p:sp>
      <p:sp>
        <p:nvSpPr>
          <p:cNvPr id="9220" name="Rectangle 1028">
            <a:extLst>
              <a:ext uri="{FF2B5EF4-FFF2-40B4-BE49-F238E27FC236}">
                <a16:creationId xmlns:a16="http://schemas.microsoft.com/office/drawing/2014/main" id="{2F716695-C9D1-45B8-AB6F-7D553C6350FD}"/>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9221" name="Picture 4" descr="http://cosmeticdiffusion.net/wp-content/uploads/2012/06/logo-sk-manhattan.jpg">
            <a:extLst>
              <a:ext uri="{FF2B5EF4-FFF2-40B4-BE49-F238E27FC236}">
                <a16:creationId xmlns:a16="http://schemas.microsoft.com/office/drawing/2014/main" id="{4E0370F3-BDFE-4636-BE2B-B6A5F7FA959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033">
            <a:extLst>
              <a:ext uri="{FF2B5EF4-FFF2-40B4-BE49-F238E27FC236}">
                <a16:creationId xmlns:a16="http://schemas.microsoft.com/office/drawing/2014/main" id="{B56E6340-3C6E-4886-A371-098727D553B4}"/>
              </a:ext>
            </a:extLst>
          </p:cNvPr>
          <p:cNvSpPr txBox="1">
            <a:spLocks noChangeArrowheads="1"/>
          </p:cNvSpPr>
          <p:nvPr/>
        </p:nvSpPr>
        <p:spPr bwMode="auto">
          <a:xfrm>
            <a:off x="609600" y="1271588"/>
            <a:ext cx="3092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3200">
                <a:solidFill>
                  <a:srgbClr val="4D4D4D"/>
                </a:solidFill>
                <a:latin typeface="Verdana" panose="020B0604030504040204" pitchFamily="34" charset="0"/>
              </a:rPr>
              <a:t>Chromosomen</a:t>
            </a:r>
          </a:p>
        </p:txBody>
      </p:sp>
      <p:pic>
        <p:nvPicPr>
          <p:cNvPr id="9223" name="Picture 1035" descr="http://www7.uc.cl/sw_educ/biologia/bio100/imagenes/8093dc34b7bfilenameF801typeimagejpeg.jpg">
            <a:extLst>
              <a:ext uri="{FF2B5EF4-FFF2-40B4-BE49-F238E27FC236}">
                <a16:creationId xmlns:a16="http://schemas.microsoft.com/office/drawing/2014/main" id="{0F181880-573E-414D-A847-E03168E833A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9661"/>
          <a:stretch>
            <a:fillRect/>
          </a:stretch>
        </p:blipFill>
        <p:spPr bwMode="auto">
          <a:xfrm>
            <a:off x="457200" y="4495800"/>
            <a:ext cx="29718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037">
            <a:extLst>
              <a:ext uri="{FF2B5EF4-FFF2-40B4-BE49-F238E27FC236}">
                <a16:creationId xmlns:a16="http://schemas.microsoft.com/office/drawing/2014/main" id="{F2537961-60D4-4124-A95A-F72728B52D32}"/>
              </a:ext>
            </a:extLst>
          </p:cNvPr>
          <p:cNvSpPr txBox="1">
            <a:spLocks noChangeArrowheads="1"/>
          </p:cNvSpPr>
          <p:nvPr/>
        </p:nvSpPr>
        <p:spPr bwMode="auto">
          <a:xfrm>
            <a:off x="457200" y="4267200"/>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400">
                <a:solidFill>
                  <a:srgbClr val="4D4D4D"/>
                </a:solidFill>
                <a:latin typeface="Verdana" panose="020B0604030504040204" pitchFamily="34" charset="0"/>
              </a:rPr>
              <a:t>WEIBLICH</a:t>
            </a:r>
          </a:p>
        </p:txBody>
      </p:sp>
      <p:pic>
        <p:nvPicPr>
          <p:cNvPr id="9225" name="Picture 1038" descr="http://www7.uc.cl/sw_educ/biologia/bio100/imagenes/8093dc34b7bfilenameF801typeimagejpeg.jpg">
            <a:extLst>
              <a:ext uri="{FF2B5EF4-FFF2-40B4-BE49-F238E27FC236}">
                <a16:creationId xmlns:a16="http://schemas.microsoft.com/office/drawing/2014/main" id="{11200885-5F5E-4BA8-B83F-96EC986B9E5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0339"/>
          <a:stretch>
            <a:fillRect/>
          </a:stretch>
        </p:blipFill>
        <p:spPr bwMode="auto">
          <a:xfrm>
            <a:off x="3505200" y="4508500"/>
            <a:ext cx="2971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39">
            <a:extLst>
              <a:ext uri="{FF2B5EF4-FFF2-40B4-BE49-F238E27FC236}">
                <a16:creationId xmlns:a16="http://schemas.microsoft.com/office/drawing/2014/main" id="{E14E6C3C-2B9B-4293-A7DA-27E2CB903AC4}"/>
              </a:ext>
            </a:extLst>
          </p:cNvPr>
          <p:cNvSpPr txBox="1">
            <a:spLocks noChangeArrowheads="1"/>
          </p:cNvSpPr>
          <p:nvPr/>
        </p:nvSpPr>
        <p:spPr bwMode="auto">
          <a:xfrm>
            <a:off x="5199063" y="4267200"/>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ES" altLang="tr-TR" sz="1400">
                <a:solidFill>
                  <a:srgbClr val="4D4D4D"/>
                </a:solidFill>
                <a:latin typeface="Verdana" panose="020B0604030504040204" pitchFamily="34" charset="0"/>
              </a:rPr>
              <a:t>MÄNNLICH</a:t>
            </a:r>
          </a:p>
        </p:txBody>
      </p:sp>
      <p:pic>
        <p:nvPicPr>
          <p:cNvPr id="9227" name="Picture 1041" descr="http://pitbox.files.wordpress.com/2010/01/cromosoma-gen-adn-composicion-pitbox-blog.jpg?w=640">
            <a:extLst>
              <a:ext uri="{FF2B5EF4-FFF2-40B4-BE49-F238E27FC236}">
                <a16:creationId xmlns:a16="http://schemas.microsoft.com/office/drawing/2014/main" id="{5EDA6948-6F84-4BCF-B7B7-4C0A5732FD4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46" t="2734" r="2046" b="4521"/>
          <a:stretch>
            <a:fillRect/>
          </a:stretch>
        </p:blipFill>
        <p:spPr bwMode="auto">
          <a:xfrm>
            <a:off x="3505200" y="457200"/>
            <a:ext cx="5334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ADB9E60-A9A2-4847-9ECE-F007CF7594B7}"/>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0243" name="Picture 4" descr="http://cosmeticdiffusion.net/wp-content/uploads/2012/06/logo-sk-manhattan.jpg">
            <a:extLst>
              <a:ext uri="{FF2B5EF4-FFF2-40B4-BE49-F238E27FC236}">
                <a16:creationId xmlns:a16="http://schemas.microsoft.com/office/drawing/2014/main" id="{8EC893AE-35D8-4685-8C7D-111694011C1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2">
            <a:extLst>
              <a:ext uri="{FF2B5EF4-FFF2-40B4-BE49-F238E27FC236}">
                <a16:creationId xmlns:a16="http://schemas.microsoft.com/office/drawing/2014/main" id="{EAE45B83-6084-4E9C-86DB-4BE609623E04}"/>
              </a:ext>
            </a:extLst>
          </p:cNvPr>
          <p:cNvSpPr txBox="1">
            <a:spLocks noChangeArrowheads="1"/>
          </p:cNvSpPr>
          <p:nvPr/>
        </p:nvSpPr>
        <p:spPr bwMode="auto">
          <a:xfrm>
            <a:off x="228600" y="4511675"/>
            <a:ext cx="868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GB" altLang="tr-TR" sz="2800">
                <a:solidFill>
                  <a:srgbClr val="4D4D4D"/>
                </a:solidFill>
                <a:latin typeface="Verdana" panose="020B0604030504040204" pitchFamily="34" charset="0"/>
              </a:rPr>
              <a:t>Die Mitose ist der Prozess, mit dem eine Zelle eine exakte Kopie von sich selbst erstellt.</a:t>
            </a:r>
          </a:p>
          <a:p>
            <a:pPr algn="ctr" eaLnBrk="1" hangingPunct="1"/>
            <a:endParaRPr lang="en-GB" altLang="tr-TR" sz="2400">
              <a:latin typeface="Verdana" panose="020B0604030504040204" pitchFamily="34" charset="0"/>
            </a:endParaRPr>
          </a:p>
        </p:txBody>
      </p:sp>
      <p:pic>
        <p:nvPicPr>
          <p:cNvPr id="10245" name="2 Imagen" descr="CElulas.jpg">
            <a:extLst>
              <a:ext uri="{FF2B5EF4-FFF2-40B4-BE49-F238E27FC236}">
                <a16:creationId xmlns:a16="http://schemas.microsoft.com/office/drawing/2014/main" id="{0170F4E8-0BCA-47C1-A00F-45F18B7C5C64}"/>
              </a:ext>
            </a:extLst>
          </p:cNvPr>
          <p:cNvPicPr>
            <a:picLocks noChangeAspect="1"/>
          </p:cNvPicPr>
          <p:nvPr/>
        </p:nvPicPr>
        <p:blipFill>
          <a:blip r:embed="rId4">
            <a:extLst>
              <a:ext uri="{28A0092B-C50C-407E-A947-70E740481C1C}">
                <a14:useLocalDpi xmlns:a14="http://schemas.microsoft.com/office/drawing/2010/main" val="0"/>
              </a:ext>
            </a:extLst>
          </a:blip>
          <a:srcRect l="12245"/>
          <a:stretch>
            <a:fillRect/>
          </a:stretch>
        </p:blipFill>
        <p:spPr bwMode="auto">
          <a:xfrm>
            <a:off x="0" y="974725"/>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2 Imagen" descr="CElulas.jpg">
            <a:extLst>
              <a:ext uri="{FF2B5EF4-FFF2-40B4-BE49-F238E27FC236}">
                <a16:creationId xmlns:a16="http://schemas.microsoft.com/office/drawing/2014/main" id="{B43F4C19-50B0-46E5-8D9B-C0635ED372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974725"/>
            <a:ext cx="3733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2 Imagen" descr="CElulas.jpg">
            <a:extLst>
              <a:ext uri="{FF2B5EF4-FFF2-40B4-BE49-F238E27FC236}">
                <a16:creationId xmlns:a16="http://schemas.microsoft.com/office/drawing/2014/main" id="{8BD45DEA-5861-4B06-9990-7CE6B46E0C62}"/>
              </a:ext>
            </a:extLst>
          </p:cNvPr>
          <p:cNvPicPr>
            <a:picLocks noChangeAspect="1"/>
          </p:cNvPicPr>
          <p:nvPr/>
        </p:nvPicPr>
        <p:blipFill>
          <a:blip r:embed="rId4">
            <a:extLst>
              <a:ext uri="{28A0092B-C50C-407E-A947-70E740481C1C}">
                <a14:useLocalDpi xmlns:a14="http://schemas.microsoft.com/office/drawing/2010/main" val="0"/>
              </a:ext>
            </a:extLst>
          </a:blip>
          <a:srcRect r="22449"/>
          <a:stretch>
            <a:fillRect/>
          </a:stretch>
        </p:blipFill>
        <p:spPr bwMode="auto">
          <a:xfrm>
            <a:off x="6248400" y="974725"/>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9CEA5003-F66C-4FB2-9758-6E9E9322C7E7}"/>
              </a:ext>
            </a:extLst>
          </p:cNvPr>
          <p:cNvSpPr>
            <a:spLocks noChangeArrowheads="1"/>
          </p:cNvSpPr>
          <p:nvPr/>
        </p:nvSpPr>
        <p:spPr bwMode="auto">
          <a:xfrm>
            <a:off x="228600" y="228600"/>
            <a:ext cx="8686800" cy="6400800"/>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GB" altLang="tr-TR" sz="2400">
              <a:latin typeface="Times New Roman" panose="02020603050405020304" pitchFamily="18" charset="0"/>
            </a:endParaRPr>
          </a:p>
        </p:txBody>
      </p:sp>
      <p:pic>
        <p:nvPicPr>
          <p:cNvPr id="11267" name="Picture 4" descr="http://cosmeticdiffusion.net/wp-content/uploads/2012/06/logo-sk-manhattan.jpg">
            <a:extLst>
              <a:ext uri="{FF2B5EF4-FFF2-40B4-BE49-F238E27FC236}">
                <a16:creationId xmlns:a16="http://schemas.microsoft.com/office/drawing/2014/main" id="{B6C4A3E7-2901-4E71-87BB-938C09B989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39" t="8678" r="3485" b="30579"/>
          <a:stretch>
            <a:fillRect/>
          </a:stretch>
        </p:blipFill>
        <p:spPr bwMode="auto">
          <a:xfrm>
            <a:off x="7346950" y="6172200"/>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1 Imagen" descr="ESquema mitosis.jpg">
            <a:extLst>
              <a:ext uri="{FF2B5EF4-FFF2-40B4-BE49-F238E27FC236}">
                <a16:creationId xmlns:a16="http://schemas.microsoft.com/office/drawing/2014/main" id="{C7B99A9E-59C6-49B0-B231-80031ADE83C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654175"/>
            <a:ext cx="46482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3 CuadroTexto">
            <a:extLst>
              <a:ext uri="{FF2B5EF4-FFF2-40B4-BE49-F238E27FC236}">
                <a16:creationId xmlns:a16="http://schemas.microsoft.com/office/drawing/2014/main" id="{416FAADE-A9BF-4C62-B33E-F9035CACABC5}"/>
              </a:ext>
            </a:extLst>
          </p:cNvPr>
          <p:cNvSpPr txBox="1">
            <a:spLocks noChangeArrowheads="1"/>
          </p:cNvSpPr>
          <p:nvPr/>
        </p:nvSpPr>
        <p:spPr bwMode="auto">
          <a:xfrm>
            <a:off x="468313" y="4267200"/>
            <a:ext cx="837088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tr-TR">
                <a:solidFill>
                  <a:srgbClr val="4D4D4D"/>
                </a:solidFill>
                <a:latin typeface="Verdana" panose="020B0604030504040204" pitchFamily="34" charset="0"/>
              </a:rPr>
              <a:t>Die Mitose ist ein komplexer Prozess, der Folgendes leisten muss:</a:t>
            </a:r>
          </a:p>
          <a:p>
            <a:pPr eaLnBrk="1" hangingPunct="1"/>
            <a:endParaRPr lang="en-GB" altLang="tr-TR" sz="800">
              <a:solidFill>
                <a:srgbClr val="4D4D4D"/>
              </a:solidFill>
              <a:latin typeface="Verdana" panose="020B0604030504040204" pitchFamily="34" charset="0"/>
            </a:endParaRPr>
          </a:p>
          <a:p>
            <a:pPr eaLnBrk="1" hangingPunct="1"/>
            <a:r>
              <a:rPr lang="en-GB" altLang="tr-TR">
                <a:solidFill>
                  <a:srgbClr val="4D4D4D"/>
                </a:solidFill>
                <a:latin typeface="Verdana" panose="020B0604030504040204" pitchFamily="34" charset="0"/>
              </a:rPr>
              <a:t>- </a:t>
            </a:r>
            <a:r>
              <a:rPr lang="en-GB" altLang="tr-TR" b="1">
                <a:solidFill>
                  <a:srgbClr val="4D4D4D"/>
                </a:solidFill>
                <a:latin typeface="Verdana" panose="020B0604030504040204" pitchFamily="34" charset="0"/>
              </a:rPr>
              <a:t>Replikation der Chromosomen</a:t>
            </a:r>
          </a:p>
          <a:p>
            <a:pPr eaLnBrk="1" hangingPunct="1"/>
            <a:r>
              <a:rPr lang="en-GB" altLang="tr-TR">
                <a:solidFill>
                  <a:srgbClr val="4D4D4D"/>
                </a:solidFill>
                <a:latin typeface="Verdana" panose="020B0604030504040204" pitchFamily="34" charset="0"/>
              </a:rPr>
              <a:t>- Auflösung der Kernmembran</a:t>
            </a:r>
          </a:p>
          <a:p>
            <a:pPr eaLnBrk="1" hangingPunct="1"/>
            <a:r>
              <a:rPr lang="en-GB" altLang="tr-TR">
                <a:solidFill>
                  <a:srgbClr val="4D4D4D"/>
                </a:solidFill>
                <a:latin typeface="Verdana" panose="020B0604030504040204" pitchFamily="34" charset="0"/>
              </a:rPr>
              <a:t>- Die Chromosomen verteilen</a:t>
            </a:r>
          </a:p>
          <a:p>
            <a:pPr eaLnBrk="1" hangingPunct="1"/>
            <a:r>
              <a:rPr lang="en-GB" altLang="tr-TR">
                <a:solidFill>
                  <a:srgbClr val="4D4D4D"/>
                </a:solidFill>
                <a:latin typeface="Verdana" panose="020B0604030504040204" pitchFamily="34" charset="0"/>
              </a:rPr>
              <a:t>- </a:t>
            </a:r>
            <a:r>
              <a:rPr lang="en-GB" altLang="tr-TR" b="1">
                <a:solidFill>
                  <a:srgbClr val="4D4D4D"/>
                </a:solidFill>
                <a:latin typeface="Verdana" panose="020B0604030504040204" pitchFamily="34" charset="0"/>
              </a:rPr>
              <a:t>Zwei neue Kernmembranen bilden</a:t>
            </a:r>
          </a:p>
          <a:p>
            <a:pPr eaLnBrk="1" hangingPunct="1"/>
            <a:r>
              <a:rPr lang="en-GB" altLang="tr-TR">
                <a:solidFill>
                  <a:srgbClr val="4D4D4D"/>
                </a:solidFill>
                <a:latin typeface="Verdana" panose="020B0604030504040204" pitchFamily="34" charset="0"/>
              </a:rPr>
              <a:t>- Den Rest der Zelle (Zytoplasma + Zellm.) in zwei Teile teilen.</a:t>
            </a:r>
            <a:endParaRPr lang="en-GB" altLang="tr-TR">
              <a:solidFill>
                <a:srgbClr val="4D4D4D"/>
              </a:solidFill>
              <a:latin typeface="Verdana" panose="020B0604030504040204" pitchFamily="34" charset="0"/>
              <a:cs typeface="Arial" panose="020B0604020202020204" pitchFamily="34" charset="0"/>
            </a:endParaRPr>
          </a:p>
        </p:txBody>
      </p:sp>
      <p:sp>
        <p:nvSpPr>
          <p:cNvPr id="11270" name="Text Box 1031">
            <a:extLst>
              <a:ext uri="{FF2B5EF4-FFF2-40B4-BE49-F238E27FC236}">
                <a16:creationId xmlns:a16="http://schemas.microsoft.com/office/drawing/2014/main" id="{1097719E-C1BB-4810-BB27-B84C798339B8}"/>
              </a:ext>
            </a:extLst>
          </p:cNvPr>
          <p:cNvSpPr txBox="1">
            <a:spLocks noChangeArrowheads="1"/>
          </p:cNvSpPr>
          <p:nvPr/>
        </p:nvSpPr>
        <p:spPr bwMode="auto">
          <a:xfrm>
            <a:off x="228600" y="9144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altLang="tr-TR" sz="2800">
                <a:solidFill>
                  <a:srgbClr val="4D4D4D"/>
                </a:solidFill>
                <a:latin typeface="Verdana" panose="020B0604030504040204" pitchFamily="34" charset="0"/>
              </a:rPr>
              <a:t>Regeneration durch Mitose</a:t>
            </a:r>
            <a:endParaRPr lang="es-ES" altLang="tr-TR" sz="2400">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3546</TotalTime>
  <Words>1776</Words>
  <Application>Microsoft Office PowerPoint</Application>
  <PresentationFormat>Presentación en pantalla (4:3)</PresentationFormat>
  <Paragraphs>287</Paragraphs>
  <Slides>41</Slides>
  <Notes>41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Mezclas</vt:lpstr>
      <vt:lpstr>Aging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senescent cell is one which...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Rejuvenating strategies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SK</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El envejecimiento de la piel</dc:title>
  <dc:creator>sgascon</dc:creator>
  <lastModifiedBy>bprieto</lastModifiedBy>
  <revision>219</revision>
  <lastPrinted>2012-10-04T08:39:51.0000000Z</lastPrinted>
  <dcterms:created xsi:type="dcterms:W3CDTF">2012-09-18T10:14:17.0000000Z</dcterms:created>
  <dcterms:modified xsi:type="dcterms:W3CDTF">2021-11-16T12:23:14.0000000Z</dcterms:modified>
  <keywords>, docId:2BC6215C2366C66BBA668BE8B8512E90</keywords>
</coreProperties>
</file>